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40"/>
  </p:notesMasterIdLst>
  <p:sldIdLst>
    <p:sldId id="256" r:id="rId2"/>
    <p:sldId id="314" r:id="rId3"/>
    <p:sldId id="265" r:id="rId4"/>
    <p:sldId id="264" r:id="rId5"/>
    <p:sldId id="268" r:id="rId6"/>
    <p:sldId id="267" r:id="rId7"/>
    <p:sldId id="269" r:id="rId8"/>
    <p:sldId id="266" r:id="rId9"/>
    <p:sldId id="258" r:id="rId10"/>
    <p:sldId id="284" r:id="rId11"/>
    <p:sldId id="286" r:id="rId12"/>
    <p:sldId id="287" r:id="rId13"/>
    <p:sldId id="285" r:id="rId14"/>
    <p:sldId id="288" r:id="rId15"/>
    <p:sldId id="283" r:id="rId16"/>
    <p:sldId id="305" r:id="rId17"/>
    <p:sldId id="289" r:id="rId18"/>
    <p:sldId id="277" r:id="rId19"/>
    <p:sldId id="290" r:id="rId20"/>
    <p:sldId id="295" r:id="rId21"/>
    <p:sldId id="291" r:id="rId22"/>
    <p:sldId id="292" r:id="rId23"/>
    <p:sldId id="294" r:id="rId24"/>
    <p:sldId id="296" r:id="rId25"/>
    <p:sldId id="293" r:id="rId26"/>
    <p:sldId id="297" r:id="rId27"/>
    <p:sldId id="298" r:id="rId28"/>
    <p:sldId id="299" r:id="rId29"/>
    <p:sldId id="300" r:id="rId30"/>
    <p:sldId id="301" r:id="rId31"/>
    <p:sldId id="302" r:id="rId32"/>
    <p:sldId id="303" r:id="rId33"/>
    <p:sldId id="307" r:id="rId34"/>
    <p:sldId id="308" r:id="rId35"/>
    <p:sldId id="311" r:id="rId36"/>
    <p:sldId id="309" r:id="rId37"/>
    <p:sldId id="304" r:id="rId38"/>
    <p:sldId id="306" r:id="rId39"/>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1038"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4A7470-3E59-4AE2-8F8F-EB9C8261DB79}" type="datetimeFigureOut">
              <a:rPr lang="zh-CN" altLang="en-US" smtClean="0"/>
              <a:pPr/>
              <a:t>2014/5/24</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B89F23-B46C-4E3F-A421-F65A7E4CBCD0}"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2014/5/24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2014/5/24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2014/5/24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2014/5/24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2014/5/24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2014/5/24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2014/5/24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2014/5/24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2014/5/24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2014/5/24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2014/5/24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2014/5/24</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11.jpeg"/><Relationship Id="rId1" Type="http://schemas.openxmlformats.org/officeDocument/2006/relationships/slideLayout" Target="../slideLayouts/slideLayout6.xml"/><Relationship Id="rId6" Type="http://schemas.openxmlformats.org/officeDocument/2006/relationships/slide" Target="slide32.xml"/><Relationship Id="rId5" Type="http://schemas.openxmlformats.org/officeDocument/2006/relationships/slide" Target="slide24.xml"/><Relationship Id="rId4" Type="http://schemas.openxmlformats.org/officeDocument/2006/relationships/slide" Target="slide34.xml"/></Relationships>
</file>

<file path=ppt/slides/_rels/slide11.xml.rels><?xml version="1.0" encoding="UTF-8" standalone="yes"?>
<Relationships xmlns="http://schemas.openxmlformats.org/package/2006/relationships"><Relationship Id="rId3" Type="http://schemas.openxmlformats.org/officeDocument/2006/relationships/slide" Target="slide29.xml"/><Relationship Id="rId7" Type="http://schemas.openxmlformats.org/officeDocument/2006/relationships/slide" Target="slide26.xml"/><Relationship Id="rId2" Type="http://schemas.openxmlformats.org/officeDocument/2006/relationships/image" Target="../media/image11.jpeg"/><Relationship Id="rId1" Type="http://schemas.openxmlformats.org/officeDocument/2006/relationships/slideLayout" Target="../slideLayouts/slideLayout6.xml"/><Relationship Id="rId6" Type="http://schemas.openxmlformats.org/officeDocument/2006/relationships/slide" Target="slide36.xml"/><Relationship Id="rId5" Type="http://schemas.openxmlformats.org/officeDocument/2006/relationships/slide" Target="slide35.xml"/><Relationship Id="rId4" Type="http://schemas.openxmlformats.org/officeDocument/2006/relationships/slide" Target="slide33.xml"/></Relationships>
</file>

<file path=ppt/slides/_rels/slide12.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11.jpeg"/><Relationship Id="rId1" Type="http://schemas.openxmlformats.org/officeDocument/2006/relationships/slideLayout" Target="../slideLayouts/slideLayout6.xml"/><Relationship Id="rId6" Type="http://schemas.openxmlformats.org/officeDocument/2006/relationships/slide" Target="slide31.xml"/><Relationship Id="rId5" Type="http://schemas.openxmlformats.org/officeDocument/2006/relationships/slide" Target="slide28.xml"/><Relationship Id="rId4" Type="http://schemas.openxmlformats.org/officeDocument/2006/relationships/slide" Target="slide27.xml"/></Relationships>
</file>

<file path=ppt/slides/_rels/slide13.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image" Target="../media/image11.jpeg"/><Relationship Id="rId1" Type="http://schemas.openxmlformats.org/officeDocument/2006/relationships/slideLayout" Target="../slideLayouts/slideLayout6.xml"/><Relationship Id="rId4" Type="http://schemas.openxmlformats.org/officeDocument/2006/relationships/slide" Target="slide23.xml"/></Relationships>
</file>

<file path=ppt/slides/_rels/slide15.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image" Target="../media/image11.jpeg"/><Relationship Id="rId1" Type="http://schemas.openxmlformats.org/officeDocument/2006/relationships/slideLayout" Target="../slideLayouts/slideLayout6.xml"/><Relationship Id="rId4" Type="http://schemas.openxmlformats.org/officeDocument/2006/relationships/slide" Target="slide9.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14.jpeg"/><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16.jpeg"/><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18.jpeg"/><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image" Target="../media/image21.jpeg"/><Relationship Id="rId1" Type="http://schemas.openxmlformats.org/officeDocument/2006/relationships/slideLayout" Target="../slideLayouts/slideLayout6.xml"/><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23.jpeg"/><Relationship Id="rId1" Type="http://schemas.openxmlformats.org/officeDocument/2006/relationships/slideLayout" Target="../slideLayouts/slideLayout6.xml"/><Relationship Id="rId5" Type="http://schemas.openxmlformats.org/officeDocument/2006/relationships/image" Target="../media/image25.jpeg"/><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26.jpeg"/><Relationship Id="rId1" Type="http://schemas.openxmlformats.org/officeDocument/2006/relationships/slideLayout" Target="../slideLayouts/slideLayout6.xml"/><Relationship Id="rId5" Type="http://schemas.openxmlformats.org/officeDocument/2006/relationships/image" Target="../media/image28.jpeg"/><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a:bodyPr>
          <a:lstStyle/>
          <a:p>
            <a:r>
              <a:rPr lang="zh-CN" altLang="en-US" sz="8800" dirty="0" smtClean="0">
                <a:latin typeface="华文楷体" pitchFamily="2" charset="-122"/>
                <a:ea typeface="华文楷体" pitchFamily="2" charset="-122"/>
              </a:rPr>
              <a:t>海域之恋</a:t>
            </a:r>
            <a:endParaRPr lang="zh-CN" altLang="en-US" sz="8800" dirty="0">
              <a:latin typeface="华文楷体" pitchFamily="2" charset="-122"/>
              <a:ea typeface="华文楷体" pitchFamily="2" charset="-122"/>
            </a:endParaRPr>
          </a:p>
        </p:txBody>
      </p:sp>
      <p:sp>
        <p:nvSpPr>
          <p:cNvPr id="3" name="副标题 2"/>
          <p:cNvSpPr>
            <a:spLocks noGrp="1"/>
          </p:cNvSpPr>
          <p:nvPr>
            <p:ph type="subTitle" idx="1"/>
          </p:nvPr>
        </p:nvSpPr>
        <p:spPr/>
        <p:txBody>
          <a:bodyPr/>
          <a:lstStyle/>
          <a:p>
            <a:endParaRPr lang="zh-CN"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1000" r="-11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83568" y="2780928"/>
            <a:ext cx="8229600" cy="1143000"/>
          </a:xfrm>
        </p:spPr>
        <p:txBody>
          <a:bodyPr>
            <a:noAutofit/>
          </a:bodyPr>
          <a:lstStyle/>
          <a:p>
            <a:pPr algn="l"/>
            <a:r>
              <a:rPr lang="zh-CN" altLang="en-US" sz="4800" dirty="0" smtClean="0">
                <a:latin typeface="+mn-ea"/>
                <a:ea typeface="+mn-ea"/>
              </a:rPr>
              <a:t>        在</a:t>
            </a:r>
            <a:r>
              <a:rPr lang="zh-CN" altLang="en-US" sz="4800" dirty="0" smtClean="0">
                <a:latin typeface="+mn-ea"/>
                <a:ea typeface="+mn-ea"/>
              </a:rPr>
              <a:t>似乎平淡无奇的天涯海角，在幽暗莫测的大洋深处，蕴藏着无数的惊奇。</a:t>
            </a:r>
            <a:endParaRPr lang="zh-CN" altLang="en-US" sz="4800" dirty="0">
              <a:latin typeface="+mn-ea"/>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1000" r="-11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412776" y="404664"/>
            <a:ext cx="8229600" cy="1143000"/>
          </a:xfrm>
        </p:spPr>
        <p:txBody>
          <a:bodyPr/>
          <a:lstStyle/>
          <a:p>
            <a:r>
              <a:rPr lang="zh-CN" altLang="en-US" dirty="0" smtClean="0">
                <a:solidFill>
                  <a:schemeClr val="bg1"/>
                </a:solidFill>
              </a:rPr>
              <a:t>　海蛞蝓</a:t>
            </a:r>
            <a:endParaRPr lang="zh-CN" altLang="en-US"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1000" r="-11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772816" y="5373216"/>
            <a:ext cx="8229600" cy="1143000"/>
          </a:xfrm>
        </p:spPr>
        <p:txBody>
          <a:bodyPr/>
          <a:lstStyle/>
          <a:p>
            <a:r>
              <a:rPr lang="zh-CN" altLang="en-US" dirty="0" smtClean="0">
                <a:solidFill>
                  <a:schemeClr val="bg1">
                    <a:lumMod val="95000"/>
                  </a:schemeClr>
                </a:solidFill>
                <a:latin typeface="Dotum" pitchFamily="34" charset="-127"/>
                <a:ea typeface="Dotum" pitchFamily="34" charset="-127"/>
              </a:rPr>
              <a:t>海参</a:t>
            </a:r>
            <a:endParaRPr lang="zh-CN" altLang="en-US" dirty="0">
              <a:solidFill>
                <a:schemeClr val="bg1">
                  <a:lumMod val="95000"/>
                </a:schemeClr>
              </a:solidFill>
              <a:latin typeface="Dotum" pitchFamily="34" charset="-127"/>
              <a:ea typeface="Dotum" pitchFamily="34" charset="-127"/>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1000" r="-11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err="1" smtClean="0">
                <a:solidFill>
                  <a:schemeClr val="bg1"/>
                </a:solidFill>
              </a:rPr>
              <a:t>Lucernaria</a:t>
            </a:r>
            <a:r>
              <a:rPr lang="en-US" altLang="zh-CN" dirty="0" smtClean="0">
                <a:solidFill>
                  <a:schemeClr val="bg1"/>
                </a:solidFill>
              </a:rPr>
              <a:t> </a:t>
            </a:r>
            <a:r>
              <a:rPr lang="en-US" altLang="zh-CN" dirty="0" err="1" smtClean="0">
                <a:solidFill>
                  <a:schemeClr val="bg1"/>
                </a:solidFill>
              </a:rPr>
              <a:t>quadricornis</a:t>
            </a:r>
            <a:r>
              <a:rPr lang="zh-CN" altLang="en-US" dirty="0" smtClean="0">
                <a:solidFill>
                  <a:schemeClr val="bg1"/>
                </a:solidFill>
              </a:rPr>
              <a:t>的软体动物</a:t>
            </a:r>
            <a:endParaRPr lang="zh-CN" altLang="en-US"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1000" r="-11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980728" y="476672"/>
            <a:ext cx="8229600" cy="1143000"/>
          </a:xfrm>
        </p:spPr>
        <p:txBody>
          <a:bodyPr/>
          <a:lstStyle/>
          <a:p>
            <a:r>
              <a:rPr lang="zh-CN" altLang="en-US" dirty="0" smtClean="0">
                <a:solidFill>
                  <a:schemeClr val="bg1"/>
                </a:solidFill>
              </a:rPr>
              <a:t>海月水母</a:t>
            </a:r>
            <a:endParaRPr lang="zh-CN" altLang="en-US"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1000" r="-11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052736" y="260648"/>
            <a:ext cx="8229600" cy="1143000"/>
          </a:xfrm>
        </p:spPr>
        <p:txBody>
          <a:bodyPr/>
          <a:lstStyle/>
          <a:p>
            <a:r>
              <a:rPr lang="zh-CN" altLang="en-US" dirty="0" smtClean="0">
                <a:solidFill>
                  <a:schemeClr val="bg1"/>
                </a:solidFill>
              </a:rPr>
              <a:t>白衣骑士</a:t>
            </a:r>
            <a:endParaRPr lang="zh-CN" altLang="en-US"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1000" r="-11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836712" y="5517232"/>
            <a:ext cx="8229600" cy="1143000"/>
          </a:xfrm>
        </p:spPr>
        <p:txBody>
          <a:bodyPr/>
          <a:lstStyle/>
          <a:p>
            <a:r>
              <a:rPr lang="zh-CN" altLang="en-US" dirty="0" smtClean="0">
                <a:solidFill>
                  <a:schemeClr val="bg1"/>
                </a:solidFill>
              </a:rPr>
              <a:t>海洋女神</a:t>
            </a:r>
            <a:endParaRPr lang="zh-CN" altLang="en-US"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7000" r="-17000"/>
          </a:stretch>
        </a:blipFill>
        <a:effectLst/>
      </p:bgPr>
    </p:bg>
    <p:spTree>
      <p:nvGrpSpPr>
        <p:cNvPr id="1" name=""/>
        <p:cNvGrpSpPr/>
        <p:nvPr/>
      </p:nvGrpSpPr>
      <p:grpSpPr>
        <a:xfrm>
          <a:off x="0" y="0"/>
          <a:ext cx="0" cy="0"/>
          <a:chOff x="0" y="0"/>
          <a:chExt cx="0" cy="0"/>
        </a:xfrm>
      </p:grpSpPr>
      <p:sp>
        <p:nvSpPr>
          <p:cNvPr id="2" name="TextBox 1"/>
          <p:cNvSpPr txBox="1"/>
          <p:nvPr/>
        </p:nvSpPr>
        <p:spPr>
          <a:xfrm>
            <a:off x="2843808" y="764704"/>
            <a:ext cx="3312368" cy="769441"/>
          </a:xfrm>
          <a:prstGeom prst="rect">
            <a:avLst/>
          </a:prstGeom>
          <a:noFill/>
        </p:spPr>
        <p:txBody>
          <a:bodyPr wrap="square" rtlCol="0">
            <a:spAutoFit/>
          </a:bodyPr>
          <a:lstStyle/>
          <a:p>
            <a:r>
              <a:rPr lang="zh-CN" altLang="en-US" sz="4400" dirty="0" smtClean="0"/>
              <a:t>海洋生物</a:t>
            </a:r>
            <a:endParaRPr lang="zh-CN" altLang="en-US" sz="4400" dirty="0"/>
          </a:p>
        </p:txBody>
      </p:sp>
      <p:sp>
        <p:nvSpPr>
          <p:cNvPr id="3" name="TextBox 2"/>
          <p:cNvSpPr txBox="1"/>
          <p:nvPr/>
        </p:nvSpPr>
        <p:spPr>
          <a:xfrm>
            <a:off x="1259632" y="2060848"/>
            <a:ext cx="1296144" cy="1077218"/>
          </a:xfrm>
          <a:prstGeom prst="rect">
            <a:avLst/>
          </a:prstGeom>
          <a:noFill/>
        </p:spPr>
        <p:txBody>
          <a:bodyPr wrap="square" rtlCol="0">
            <a:spAutoFit/>
          </a:bodyPr>
          <a:lstStyle/>
          <a:p>
            <a:r>
              <a:rPr lang="zh-CN" altLang="en-US" sz="3200" dirty="0" smtClean="0"/>
              <a:t>海洋</a:t>
            </a:r>
            <a:r>
              <a:rPr lang="zh-CN" altLang="en-US" sz="3200" dirty="0" smtClean="0">
                <a:hlinkClick r:id="rId3" action="ppaction://hlinksldjump"/>
              </a:rPr>
              <a:t>动物</a:t>
            </a:r>
            <a:endParaRPr lang="zh-CN" altLang="en-US" sz="3200" dirty="0"/>
          </a:p>
        </p:txBody>
      </p:sp>
      <p:sp>
        <p:nvSpPr>
          <p:cNvPr id="4" name="TextBox 3"/>
          <p:cNvSpPr txBox="1"/>
          <p:nvPr/>
        </p:nvSpPr>
        <p:spPr>
          <a:xfrm>
            <a:off x="2915816" y="1988840"/>
            <a:ext cx="1440160" cy="1077218"/>
          </a:xfrm>
          <a:prstGeom prst="rect">
            <a:avLst/>
          </a:prstGeom>
          <a:noFill/>
        </p:spPr>
        <p:txBody>
          <a:bodyPr wrap="square" rtlCol="0">
            <a:spAutoFit/>
          </a:bodyPr>
          <a:lstStyle/>
          <a:p>
            <a:r>
              <a:rPr lang="zh-CN" altLang="en-US" sz="3200" dirty="0" smtClean="0"/>
              <a:t>海洋</a:t>
            </a:r>
            <a:r>
              <a:rPr lang="zh-CN" altLang="en-US" sz="3200" dirty="0" smtClean="0">
                <a:hlinkClick r:id="" action="ppaction://noaction"/>
              </a:rPr>
              <a:t>植物</a:t>
            </a:r>
            <a:endParaRPr lang="zh-CN" altLang="en-US" sz="3200" dirty="0"/>
          </a:p>
        </p:txBody>
      </p:sp>
      <p:sp>
        <p:nvSpPr>
          <p:cNvPr id="5" name="TextBox 4"/>
          <p:cNvSpPr txBox="1"/>
          <p:nvPr/>
        </p:nvSpPr>
        <p:spPr>
          <a:xfrm>
            <a:off x="4788024" y="1988840"/>
            <a:ext cx="1368152" cy="1200329"/>
          </a:xfrm>
          <a:prstGeom prst="rect">
            <a:avLst/>
          </a:prstGeom>
          <a:noFill/>
        </p:spPr>
        <p:txBody>
          <a:bodyPr wrap="square" rtlCol="0">
            <a:spAutoFit/>
          </a:bodyPr>
          <a:lstStyle/>
          <a:p>
            <a:r>
              <a:rPr lang="zh-CN" altLang="en-US" sz="3600" dirty="0" smtClean="0"/>
              <a:t>微生物</a:t>
            </a:r>
            <a:endParaRPr lang="zh-CN" altLang="en-US" sz="3600" dirty="0"/>
          </a:p>
        </p:txBody>
      </p:sp>
      <p:sp>
        <p:nvSpPr>
          <p:cNvPr id="6" name="TextBox 5"/>
          <p:cNvSpPr txBox="1"/>
          <p:nvPr/>
        </p:nvSpPr>
        <p:spPr>
          <a:xfrm>
            <a:off x="6300192" y="2060848"/>
            <a:ext cx="1152128" cy="646331"/>
          </a:xfrm>
          <a:prstGeom prst="rect">
            <a:avLst/>
          </a:prstGeom>
          <a:noFill/>
        </p:spPr>
        <p:txBody>
          <a:bodyPr wrap="square" rtlCol="0">
            <a:spAutoFit/>
          </a:bodyPr>
          <a:lstStyle/>
          <a:p>
            <a:r>
              <a:rPr lang="zh-CN" altLang="en-US" sz="3600" dirty="0" smtClean="0"/>
              <a:t>病毒</a:t>
            </a:r>
            <a:endParaRPr lang="zh-CN" altLang="en-US" sz="3600" dirty="0"/>
          </a:p>
        </p:txBody>
      </p:sp>
      <p:sp>
        <p:nvSpPr>
          <p:cNvPr id="12" name="下箭头 11"/>
          <p:cNvSpPr/>
          <p:nvPr/>
        </p:nvSpPr>
        <p:spPr>
          <a:xfrm>
            <a:off x="4067944" y="1484784"/>
            <a:ext cx="360040" cy="2880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ox(in)">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4"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4)">
                                      <p:cBhvr>
                                        <p:cTn id="16" dur="2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checkerboard(across)">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7000" r="-17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4" name="矩形 3"/>
          <p:cNvSpPr/>
          <p:nvPr/>
        </p:nvSpPr>
        <p:spPr>
          <a:xfrm>
            <a:off x="539552" y="1628800"/>
            <a:ext cx="5032147"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zh-CN" altLang="en-US" sz="5400" dirty="0" smtClean="0"/>
              <a:t>哺乳动物</a:t>
            </a:r>
            <a:r>
              <a:rPr lang="en-US" altLang="zh-CN" sz="5400" dirty="0" smtClean="0"/>
              <a:t>----</a:t>
            </a:r>
            <a:r>
              <a:rPr lang="zh-CN" altLang="en-US" sz="5400" dirty="0" smtClean="0"/>
              <a:t>海兽</a:t>
            </a:r>
            <a:endParaRPr lang="zh-CN" altLang="en-US" sz="5400" dirty="0"/>
          </a:p>
        </p:txBody>
      </p:sp>
      <p:sp>
        <p:nvSpPr>
          <p:cNvPr id="5" name="十字星 4"/>
          <p:cNvSpPr/>
          <p:nvPr/>
        </p:nvSpPr>
        <p:spPr>
          <a:xfrm>
            <a:off x="1259632" y="2924944"/>
            <a:ext cx="216024" cy="288032"/>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十字星 5"/>
          <p:cNvSpPr/>
          <p:nvPr/>
        </p:nvSpPr>
        <p:spPr>
          <a:xfrm>
            <a:off x="1259632" y="4221088"/>
            <a:ext cx="216024" cy="288032"/>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星 6"/>
          <p:cNvSpPr/>
          <p:nvPr/>
        </p:nvSpPr>
        <p:spPr>
          <a:xfrm>
            <a:off x="1259632" y="5373216"/>
            <a:ext cx="216024"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十字星 7"/>
          <p:cNvSpPr/>
          <p:nvPr/>
        </p:nvSpPr>
        <p:spPr>
          <a:xfrm>
            <a:off x="3851920" y="2852936"/>
            <a:ext cx="288032" cy="36004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十字星 8"/>
          <p:cNvSpPr/>
          <p:nvPr/>
        </p:nvSpPr>
        <p:spPr>
          <a:xfrm>
            <a:off x="3923928" y="4293096"/>
            <a:ext cx="144016" cy="36004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十字星 9"/>
          <p:cNvSpPr/>
          <p:nvPr/>
        </p:nvSpPr>
        <p:spPr>
          <a:xfrm>
            <a:off x="3851920" y="5661248"/>
            <a:ext cx="360040" cy="216024"/>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十字星 10"/>
          <p:cNvSpPr/>
          <p:nvPr/>
        </p:nvSpPr>
        <p:spPr>
          <a:xfrm>
            <a:off x="6372200" y="2780928"/>
            <a:ext cx="144016" cy="288032"/>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十字星 11"/>
          <p:cNvSpPr/>
          <p:nvPr/>
        </p:nvSpPr>
        <p:spPr>
          <a:xfrm>
            <a:off x="6300192" y="4149080"/>
            <a:ext cx="216024"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十字星 12"/>
          <p:cNvSpPr/>
          <p:nvPr/>
        </p:nvSpPr>
        <p:spPr>
          <a:xfrm>
            <a:off x="6444208" y="5517232"/>
            <a:ext cx="144016" cy="288032"/>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1691680" y="2708920"/>
            <a:ext cx="1584176" cy="646331"/>
          </a:xfrm>
          <a:prstGeom prst="rect">
            <a:avLst/>
          </a:prstGeom>
          <a:noFill/>
        </p:spPr>
        <p:txBody>
          <a:bodyPr wrap="square" rtlCol="0">
            <a:spAutoFit/>
          </a:bodyPr>
          <a:lstStyle/>
          <a:p>
            <a:r>
              <a:rPr lang="zh-CN" altLang="en-US" sz="3600" dirty="0" smtClean="0">
                <a:hlinkClick r:id="rId3" action="ppaction://hlinksldjump"/>
              </a:rPr>
              <a:t>蓝鲸</a:t>
            </a:r>
            <a:endParaRPr lang="zh-CN" altLang="en-US" sz="3600" dirty="0"/>
          </a:p>
        </p:txBody>
      </p:sp>
      <p:sp>
        <p:nvSpPr>
          <p:cNvPr id="16" name="TextBox 15"/>
          <p:cNvSpPr txBox="1"/>
          <p:nvPr/>
        </p:nvSpPr>
        <p:spPr>
          <a:xfrm>
            <a:off x="4572000" y="5373216"/>
            <a:ext cx="1584176" cy="646331"/>
          </a:xfrm>
          <a:prstGeom prst="rect">
            <a:avLst/>
          </a:prstGeom>
          <a:noFill/>
        </p:spPr>
        <p:txBody>
          <a:bodyPr wrap="square" rtlCol="0">
            <a:spAutoFit/>
          </a:bodyPr>
          <a:lstStyle/>
          <a:p>
            <a:r>
              <a:rPr lang="zh-CN" altLang="en-US" sz="3600" dirty="0" smtClean="0"/>
              <a:t>虎鲸</a:t>
            </a:r>
            <a:endParaRPr lang="zh-CN" altLang="en-US" sz="3600" dirty="0"/>
          </a:p>
        </p:txBody>
      </p:sp>
      <p:sp>
        <p:nvSpPr>
          <p:cNvPr id="17" name="TextBox 16"/>
          <p:cNvSpPr txBox="1"/>
          <p:nvPr/>
        </p:nvSpPr>
        <p:spPr>
          <a:xfrm>
            <a:off x="6732240" y="4005064"/>
            <a:ext cx="1584176" cy="646331"/>
          </a:xfrm>
          <a:prstGeom prst="rect">
            <a:avLst/>
          </a:prstGeom>
          <a:noFill/>
        </p:spPr>
        <p:txBody>
          <a:bodyPr wrap="square" rtlCol="0">
            <a:spAutoFit/>
          </a:bodyPr>
          <a:lstStyle/>
          <a:p>
            <a:r>
              <a:rPr lang="zh-CN" altLang="en-US" sz="3600" dirty="0" smtClean="0"/>
              <a:t>抹香鲸</a:t>
            </a:r>
            <a:endParaRPr lang="zh-CN" altLang="en-US" sz="3600" dirty="0"/>
          </a:p>
        </p:txBody>
      </p:sp>
      <p:sp>
        <p:nvSpPr>
          <p:cNvPr id="18" name="TextBox 17"/>
          <p:cNvSpPr txBox="1"/>
          <p:nvPr/>
        </p:nvSpPr>
        <p:spPr>
          <a:xfrm>
            <a:off x="1907704" y="5301208"/>
            <a:ext cx="1584176" cy="646331"/>
          </a:xfrm>
          <a:prstGeom prst="rect">
            <a:avLst/>
          </a:prstGeom>
          <a:noFill/>
        </p:spPr>
        <p:txBody>
          <a:bodyPr wrap="square" rtlCol="0">
            <a:spAutoFit/>
          </a:bodyPr>
          <a:lstStyle/>
          <a:p>
            <a:r>
              <a:rPr lang="zh-CN" altLang="en-US" sz="3600" dirty="0" smtClean="0"/>
              <a:t>齿鲸</a:t>
            </a:r>
            <a:endParaRPr lang="zh-CN" altLang="en-US" sz="3600" dirty="0"/>
          </a:p>
        </p:txBody>
      </p:sp>
      <p:sp>
        <p:nvSpPr>
          <p:cNvPr id="19" name="TextBox 18"/>
          <p:cNvSpPr txBox="1"/>
          <p:nvPr/>
        </p:nvSpPr>
        <p:spPr>
          <a:xfrm>
            <a:off x="4283968" y="2780928"/>
            <a:ext cx="1656184" cy="646331"/>
          </a:xfrm>
          <a:prstGeom prst="rect">
            <a:avLst/>
          </a:prstGeom>
          <a:noFill/>
        </p:spPr>
        <p:txBody>
          <a:bodyPr wrap="square" rtlCol="0">
            <a:spAutoFit/>
          </a:bodyPr>
          <a:lstStyle/>
          <a:p>
            <a:r>
              <a:rPr lang="zh-CN" altLang="en-US" sz="3600" dirty="0" smtClean="0">
                <a:hlinkClick r:id="rId4" action="ppaction://hlinksldjump"/>
              </a:rPr>
              <a:t>海豚</a:t>
            </a:r>
            <a:endParaRPr lang="zh-CN" altLang="en-US" sz="3600" dirty="0"/>
          </a:p>
        </p:txBody>
      </p:sp>
      <p:sp>
        <p:nvSpPr>
          <p:cNvPr id="20" name="TextBox 19"/>
          <p:cNvSpPr txBox="1"/>
          <p:nvPr/>
        </p:nvSpPr>
        <p:spPr>
          <a:xfrm>
            <a:off x="6876256" y="2708920"/>
            <a:ext cx="1584176" cy="646331"/>
          </a:xfrm>
          <a:prstGeom prst="rect">
            <a:avLst/>
          </a:prstGeom>
          <a:noFill/>
        </p:spPr>
        <p:txBody>
          <a:bodyPr wrap="square" rtlCol="0">
            <a:spAutoFit/>
          </a:bodyPr>
          <a:lstStyle/>
          <a:p>
            <a:r>
              <a:rPr lang="zh-CN" altLang="en-US" sz="3600" dirty="0" smtClean="0">
                <a:hlinkClick r:id="rId5" action="ppaction://hlinksldjump"/>
              </a:rPr>
              <a:t>海豹</a:t>
            </a:r>
            <a:endParaRPr lang="zh-CN" altLang="en-US" sz="3600" dirty="0"/>
          </a:p>
        </p:txBody>
      </p:sp>
      <p:sp>
        <p:nvSpPr>
          <p:cNvPr id="21" name="TextBox 20"/>
          <p:cNvSpPr txBox="1"/>
          <p:nvPr/>
        </p:nvSpPr>
        <p:spPr>
          <a:xfrm>
            <a:off x="1763688" y="3933056"/>
            <a:ext cx="1440160" cy="646331"/>
          </a:xfrm>
          <a:prstGeom prst="rect">
            <a:avLst/>
          </a:prstGeom>
          <a:noFill/>
        </p:spPr>
        <p:txBody>
          <a:bodyPr wrap="square" rtlCol="0">
            <a:spAutoFit/>
          </a:bodyPr>
          <a:lstStyle/>
          <a:p>
            <a:r>
              <a:rPr lang="zh-CN" altLang="en-US" sz="3600" dirty="0" smtClean="0">
                <a:hlinkClick r:id="rId6" action="ppaction://hlinksldjump"/>
              </a:rPr>
              <a:t>海狮</a:t>
            </a:r>
            <a:endParaRPr lang="zh-CN" altLang="en-US" sz="3600" dirty="0"/>
          </a:p>
        </p:txBody>
      </p:sp>
      <p:sp>
        <p:nvSpPr>
          <p:cNvPr id="22" name="TextBox 21"/>
          <p:cNvSpPr txBox="1"/>
          <p:nvPr/>
        </p:nvSpPr>
        <p:spPr>
          <a:xfrm>
            <a:off x="4355976" y="4149080"/>
            <a:ext cx="1440160" cy="646331"/>
          </a:xfrm>
          <a:prstGeom prst="rect">
            <a:avLst/>
          </a:prstGeom>
          <a:noFill/>
        </p:spPr>
        <p:txBody>
          <a:bodyPr wrap="square" rtlCol="0">
            <a:spAutoFit/>
          </a:bodyPr>
          <a:lstStyle/>
          <a:p>
            <a:r>
              <a:rPr lang="zh-CN" altLang="en-US" sz="3600" dirty="0" smtClean="0"/>
              <a:t>儒艮</a:t>
            </a:r>
            <a:endParaRPr lang="zh-CN" altLang="en-US" sz="3600" dirty="0"/>
          </a:p>
        </p:txBody>
      </p:sp>
      <p:sp>
        <p:nvSpPr>
          <p:cNvPr id="23" name="TextBox 22"/>
          <p:cNvSpPr txBox="1"/>
          <p:nvPr/>
        </p:nvSpPr>
        <p:spPr>
          <a:xfrm>
            <a:off x="6948264" y="5445224"/>
            <a:ext cx="2195736" cy="646331"/>
          </a:xfrm>
          <a:prstGeom prst="rect">
            <a:avLst/>
          </a:prstGeom>
          <a:noFill/>
        </p:spPr>
        <p:txBody>
          <a:bodyPr wrap="square" rtlCol="0">
            <a:spAutoFit/>
          </a:bodyPr>
          <a:lstStyle/>
          <a:p>
            <a:r>
              <a:rPr lang="zh-CN" altLang="en-US" sz="3600" dirty="0" smtClean="0"/>
              <a:t>。。。</a:t>
            </a:r>
            <a:endParaRPr lang="zh-CN" altLang="en-US" sz="3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7000" r="-17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836712"/>
            <a:ext cx="8229600" cy="648072"/>
          </a:xfrm>
        </p:spPr>
        <p:txBody>
          <a:bodyPr>
            <a:normAutofit fontScale="90000"/>
          </a:bodyPr>
          <a:lstStyle/>
          <a:p>
            <a:r>
              <a:rPr lang="zh-CN" altLang="en-US" dirty="0" smtClean="0"/>
              <a:t/>
            </a:r>
            <a:br>
              <a:rPr lang="zh-CN" altLang="en-US" dirty="0" smtClean="0"/>
            </a:br>
            <a:endParaRPr lang="zh-CN" altLang="en-US" dirty="0"/>
          </a:p>
        </p:txBody>
      </p:sp>
      <p:sp>
        <p:nvSpPr>
          <p:cNvPr id="5" name="十字星 4"/>
          <p:cNvSpPr/>
          <p:nvPr/>
        </p:nvSpPr>
        <p:spPr>
          <a:xfrm>
            <a:off x="1259632" y="2924944"/>
            <a:ext cx="216024" cy="288032"/>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十字星 5"/>
          <p:cNvSpPr/>
          <p:nvPr/>
        </p:nvSpPr>
        <p:spPr>
          <a:xfrm>
            <a:off x="1259632" y="4221088"/>
            <a:ext cx="216024" cy="288032"/>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星 6"/>
          <p:cNvSpPr/>
          <p:nvPr/>
        </p:nvSpPr>
        <p:spPr>
          <a:xfrm>
            <a:off x="1259632" y="5373216"/>
            <a:ext cx="216024"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十字星 7"/>
          <p:cNvSpPr/>
          <p:nvPr/>
        </p:nvSpPr>
        <p:spPr>
          <a:xfrm>
            <a:off x="3851920" y="2852936"/>
            <a:ext cx="288032" cy="36004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十字星 8"/>
          <p:cNvSpPr/>
          <p:nvPr/>
        </p:nvSpPr>
        <p:spPr>
          <a:xfrm>
            <a:off x="3923928" y="4293096"/>
            <a:ext cx="144016" cy="36004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十字星 9"/>
          <p:cNvSpPr/>
          <p:nvPr/>
        </p:nvSpPr>
        <p:spPr>
          <a:xfrm>
            <a:off x="3851920" y="5661248"/>
            <a:ext cx="360040" cy="216024"/>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十字星 10"/>
          <p:cNvSpPr/>
          <p:nvPr/>
        </p:nvSpPr>
        <p:spPr>
          <a:xfrm>
            <a:off x="6372200" y="2780928"/>
            <a:ext cx="144016" cy="288032"/>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十字星 11"/>
          <p:cNvSpPr/>
          <p:nvPr/>
        </p:nvSpPr>
        <p:spPr>
          <a:xfrm>
            <a:off x="6300192" y="4149080"/>
            <a:ext cx="216024"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十字星 12"/>
          <p:cNvSpPr/>
          <p:nvPr/>
        </p:nvSpPr>
        <p:spPr>
          <a:xfrm>
            <a:off x="6444208" y="5517232"/>
            <a:ext cx="144016" cy="288032"/>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1691680" y="2708920"/>
            <a:ext cx="1584176" cy="646331"/>
          </a:xfrm>
          <a:prstGeom prst="rect">
            <a:avLst/>
          </a:prstGeom>
          <a:noFill/>
        </p:spPr>
        <p:txBody>
          <a:bodyPr wrap="square" rtlCol="0">
            <a:spAutoFit/>
          </a:bodyPr>
          <a:lstStyle/>
          <a:p>
            <a:r>
              <a:rPr lang="zh-CN" altLang="en-US" sz="3600" dirty="0" smtClean="0">
                <a:hlinkClick r:id="rId3" action="ppaction://hlinksldjump"/>
              </a:rPr>
              <a:t>弹涂鱼</a:t>
            </a:r>
            <a:endParaRPr lang="zh-CN" altLang="en-US" sz="3600" dirty="0"/>
          </a:p>
        </p:txBody>
      </p:sp>
      <p:sp>
        <p:nvSpPr>
          <p:cNvPr id="16" name="TextBox 15"/>
          <p:cNvSpPr txBox="1"/>
          <p:nvPr/>
        </p:nvSpPr>
        <p:spPr>
          <a:xfrm>
            <a:off x="4211960" y="2708920"/>
            <a:ext cx="1584176" cy="646331"/>
          </a:xfrm>
          <a:prstGeom prst="rect">
            <a:avLst/>
          </a:prstGeom>
          <a:noFill/>
        </p:spPr>
        <p:txBody>
          <a:bodyPr wrap="square" rtlCol="0">
            <a:spAutoFit/>
          </a:bodyPr>
          <a:lstStyle/>
          <a:p>
            <a:r>
              <a:rPr lang="zh-CN" altLang="en-US" sz="3600" dirty="0" smtClean="0">
                <a:hlinkClick r:id="rId4" action="ppaction://hlinksldjump"/>
              </a:rPr>
              <a:t>蝠鲼</a:t>
            </a:r>
            <a:endParaRPr lang="zh-CN" altLang="en-US" sz="3600" dirty="0"/>
          </a:p>
        </p:txBody>
      </p:sp>
      <p:sp>
        <p:nvSpPr>
          <p:cNvPr id="17" name="TextBox 16"/>
          <p:cNvSpPr txBox="1"/>
          <p:nvPr/>
        </p:nvSpPr>
        <p:spPr>
          <a:xfrm>
            <a:off x="6660232" y="2708920"/>
            <a:ext cx="1584176" cy="646331"/>
          </a:xfrm>
          <a:prstGeom prst="rect">
            <a:avLst/>
          </a:prstGeom>
          <a:noFill/>
        </p:spPr>
        <p:txBody>
          <a:bodyPr wrap="square" rtlCol="0">
            <a:spAutoFit/>
          </a:bodyPr>
          <a:lstStyle/>
          <a:p>
            <a:r>
              <a:rPr lang="zh-CN" altLang="en-US" sz="3600" dirty="0" smtClean="0">
                <a:hlinkClick r:id="rId5" action="ppaction://hlinksldjump"/>
              </a:rPr>
              <a:t>电鳐</a:t>
            </a:r>
            <a:endParaRPr lang="zh-CN" altLang="en-US" sz="3600" dirty="0"/>
          </a:p>
        </p:txBody>
      </p:sp>
      <p:sp>
        <p:nvSpPr>
          <p:cNvPr id="18" name="TextBox 17"/>
          <p:cNvSpPr txBox="1"/>
          <p:nvPr/>
        </p:nvSpPr>
        <p:spPr>
          <a:xfrm>
            <a:off x="6732240" y="3933056"/>
            <a:ext cx="1584176" cy="1200329"/>
          </a:xfrm>
          <a:prstGeom prst="rect">
            <a:avLst/>
          </a:prstGeom>
          <a:noFill/>
        </p:spPr>
        <p:txBody>
          <a:bodyPr wrap="square" rtlCol="0">
            <a:spAutoFit/>
          </a:bodyPr>
          <a:lstStyle/>
          <a:p>
            <a:r>
              <a:rPr lang="zh-CN" altLang="en-US" sz="3600" dirty="0" smtClean="0"/>
              <a:t>会发声的鱼</a:t>
            </a:r>
            <a:endParaRPr lang="zh-CN" altLang="en-US" sz="3600" dirty="0"/>
          </a:p>
        </p:txBody>
      </p:sp>
      <p:sp>
        <p:nvSpPr>
          <p:cNvPr id="19" name="TextBox 18"/>
          <p:cNvSpPr txBox="1"/>
          <p:nvPr/>
        </p:nvSpPr>
        <p:spPr>
          <a:xfrm>
            <a:off x="4283968" y="4005064"/>
            <a:ext cx="1656184" cy="646331"/>
          </a:xfrm>
          <a:prstGeom prst="rect">
            <a:avLst/>
          </a:prstGeom>
          <a:noFill/>
        </p:spPr>
        <p:txBody>
          <a:bodyPr wrap="square" rtlCol="0">
            <a:spAutoFit/>
          </a:bodyPr>
          <a:lstStyle/>
          <a:p>
            <a:r>
              <a:rPr lang="zh-CN" altLang="en-US" sz="3600" dirty="0" smtClean="0">
                <a:hlinkClick r:id="rId6" action="ppaction://hlinksldjump"/>
              </a:rPr>
              <a:t>鲨鱼</a:t>
            </a:r>
            <a:endParaRPr lang="zh-CN" altLang="en-US" sz="3600" dirty="0"/>
          </a:p>
        </p:txBody>
      </p:sp>
      <p:sp>
        <p:nvSpPr>
          <p:cNvPr id="20" name="TextBox 19"/>
          <p:cNvSpPr txBox="1"/>
          <p:nvPr/>
        </p:nvSpPr>
        <p:spPr>
          <a:xfrm>
            <a:off x="1979712" y="3933056"/>
            <a:ext cx="1584176" cy="646331"/>
          </a:xfrm>
          <a:prstGeom prst="rect">
            <a:avLst/>
          </a:prstGeom>
          <a:noFill/>
        </p:spPr>
        <p:txBody>
          <a:bodyPr wrap="square" rtlCol="0">
            <a:spAutoFit/>
          </a:bodyPr>
          <a:lstStyle/>
          <a:p>
            <a:r>
              <a:rPr lang="zh-CN" altLang="en-US" sz="3600" dirty="0" smtClean="0">
                <a:hlinkClick r:id="rId7" action="ppaction://hlinksldjump"/>
              </a:rPr>
              <a:t>蝴蝶鱼</a:t>
            </a:r>
            <a:endParaRPr lang="zh-CN" altLang="en-US" sz="3600" dirty="0"/>
          </a:p>
        </p:txBody>
      </p:sp>
      <p:sp>
        <p:nvSpPr>
          <p:cNvPr id="21" name="TextBox 20"/>
          <p:cNvSpPr txBox="1"/>
          <p:nvPr/>
        </p:nvSpPr>
        <p:spPr>
          <a:xfrm>
            <a:off x="1691680" y="5301208"/>
            <a:ext cx="1728192" cy="646331"/>
          </a:xfrm>
          <a:prstGeom prst="rect">
            <a:avLst/>
          </a:prstGeom>
          <a:noFill/>
        </p:spPr>
        <p:txBody>
          <a:bodyPr wrap="square" rtlCol="0">
            <a:spAutoFit/>
          </a:bodyPr>
          <a:lstStyle/>
          <a:p>
            <a:r>
              <a:rPr lang="zh-CN" altLang="en-US" sz="3600" dirty="0" smtClean="0"/>
              <a:t>珊瑚鱼</a:t>
            </a:r>
            <a:endParaRPr lang="zh-CN" altLang="en-US" sz="3600" dirty="0"/>
          </a:p>
        </p:txBody>
      </p:sp>
      <p:sp>
        <p:nvSpPr>
          <p:cNvPr id="22" name="TextBox 21"/>
          <p:cNvSpPr txBox="1"/>
          <p:nvPr/>
        </p:nvSpPr>
        <p:spPr>
          <a:xfrm>
            <a:off x="4355976" y="5373216"/>
            <a:ext cx="1944216" cy="1200329"/>
          </a:xfrm>
          <a:prstGeom prst="rect">
            <a:avLst/>
          </a:prstGeom>
          <a:noFill/>
        </p:spPr>
        <p:txBody>
          <a:bodyPr wrap="square" rtlCol="0">
            <a:spAutoFit/>
          </a:bodyPr>
          <a:lstStyle/>
          <a:p>
            <a:r>
              <a:rPr lang="zh-CN" altLang="en-US" sz="3600" dirty="0" smtClean="0"/>
              <a:t>会发光的鱼</a:t>
            </a:r>
            <a:endParaRPr lang="zh-CN" altLang="en-US" sz="3600" dirty="0"/>
          </a:p>
        </p:txBody>
      </p:sp>
      <p:sp>
        <p:nvSpPr>
          <p:cNvPr id="23" name="TextBox 22"/>
          <p:cNvSpPr txBox="1"/>
          <p:nvPr/>
        </p:nvSpPr>
        <p:spPr>
          <a:xfrm>
            <a:off x="6948264" y="5445224"/>
            <a:ext cx="2195736" cy="646331"/>
          </a:xfrm>
          <a:prstGeom prst="rect">
            <a:avLst/>
          </a:prstGeom>
          <a:noFill/>
        </p:spPr>
        <p:txBody>
          <a:bodyPr wrap="square" rtlCol="0">
            <a:spAutoFit/>
          </a:bodyPr>
          <a:lstStyle/>
          <a:p>
            <a:r>
              <a:rPr lang="zh-CN" altLang="en-US" sz="3600" dirty="0" smtClean="0"/>
              <a:t>翻车鱼</a:t>
            </a:r>
            <a:endParaRPr lang="zh-CN" altLang="en-US" sz="3600" dirty="0"/>
          </a:p>
        </p:txBody>
      </p:sp>
      <p:sp>
        <p:nvSpPr>
          <p:cNvPr id="24" name="TextBox 23"/>
          <p:cNvSpPr txBox="1"/>
          <p:nvPr/>
        </p:nvSpPr>
        <p:spPr>
          <a:xfrm>
            <a:off x="611560" y="1412776"/>
            <a:ext cx="3995936" cy="1015663"/>
          </a:xfrm>
          <a:prstGeom prst="rect">
            <a:avLst/>
          </a:prstGeom>
          <a:noFill/>
        </p:spPr>
        <p:txBody>
          <a:bodyPr wrap="square" rtlCol="0">
            <a:spAutoFit/>
          </a:bodyPr>
          <a:lstStyle/>
          <a:p>
            <a:r>
              <a:rPr lang="zh-CN" altLang="en-US" sz="6000" dirty="0" smtClean="0"/>
              <a:t>海鱼</a:t>
            </a:r>
            <a:endParaRPr lang="zh-CN" altLang="en-US" sz="6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7000" r="-17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4" name="矩形 3"/>
          <p:cNvSpPr/>
          <p:nvPr/>
        </p:nvSpPr>
        <p:spPr>
          <a:xfrm>
            <a:off x="539552" y="1628800"/>
            <a:ext cx="2954655"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zh-CN" altLang="en-US" sz="5400" dirty="0" smtClean="0"/>
              <a:t>软体动物</a:t>
            </a:r>
            <a:endParaRPr lang="zh-CN" altLang="en-US" sz="5400" dirty="0"/>
          </a:p>
        </p:txBody>
      </p:sp>
      <p:sp>
        <p:nvSpPr>
          <p:cNvPr id="5" name="十字星 4"/>
          <p:cNvSpPr/>
          <p:nvPr/>
        </p:nvSpPr>
        <p:spPr>
          <a:xfrm>
            <a:off x="1259632" y="2924944"/>
            <a:ext cx="216024" cy="288032"/>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十字星 5"/>
          <p:cNvSpPr/>
          <p:nvPr/>
        </p:nvSpPr>
        <p:spPr>
          <a:xfrm>
            <a:off x="1259632" y="4221088"/>
            <a:ext cx="216024" cy="288032"/>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星 6"/>
          <p:cNvSpPr/>
          <p:nvPr/>
        </p:nvSpPr>
        <p:spPr>
          <a:xfrm>
            <a:off x="1259632" y="5373216"/>
            <a:ext cx="216024"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十字星 7"/>
          <p:cNvSpPr/>
          <p:nvPr/>
        </p:nvSpPr>
        <p:spPr>
          <a:xfrm>
            <a:off x="3851920" y="2852936"/>
            <a:ext cx="288032" cy="36004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十字星 8"/>
          <p:cNvSpPr/>
          <p:nvPr/>
        </p:nvSpPr>
        <p:spPr>
          <a:xfrm>
            <a:off x="3923928" y="4293096"/>
            <a:ext cx="144016" cy="36004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十字星 9"/>
          <p:cNvSpPr/>
          <p:nvPr/>
        </p:nvSpPr>
        <p:spPr>
          <a:xfrm>
            <a:off x="3851920" y="5661248"/>
            <a:ext cx="360040" cy="216024"/>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十字星 10"/>
          <p:cNvSpPr/>
          <p:nvPr/>
        </p:nvSpPr>
        <p:spPr>
          <a:xfrm>
            <a:off x="6372200" y="2780928"/>
            <a:ext cx="144016" cy="288032"/>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十字星 11"/>
          <p:cNvSpPr/>
          <p:nvPr/>
        </p:nvSpPr>
        <p:spPr>
          <a:xfrm>
            <a:off x="6300192" y="4149080"/>
            <a:ext cx="216024"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十字星 12"/>
          <p:cNvSpPr/>
          <p:nvPr/>
        </p:nvSpPr>
        <p:spPr>
          <a:xfrm>
            <a:off x="6444208" y="5517232"/>
            <a:ext cx="144016" cy="288032"/>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1403648" y="2852936"/>
            <a:ext cx="2592288" cy="646331"/>
          </a:xfrm>
          <a:prstGeom prst="rect">
            <a:avLst/>
          </a:prstGeom>
          <a:noFill/>
        </p:spPr>
        <p:txBody>
          <a:bodyPr wrap="square" rtlCol="0">
            <a:spAutoFit/>
          </a:bodyPr>
          <a:lstStyle/>
          <a:p>
            <a:r>
              <a:rPr lang="zh-CN" altLang="en-US" sz="3600" dirty="0" smtClean="0">
                <a:hlinkClick r:id="rId3" action="ppaction://hlinksldjump"/>
              </a:rPr>
              <a:t>圣诞树蠕虫</a:t>
            </a:r>
            <a:endParaRPr lang="zh-CN" altLang="en-US" sz="3600" dirty="0"/>
          </a:p>
        </p:txBody>
      </p:sp>
      <p:sp>
        <p:nvSpPr>
          <p:cNvPr id="16" name="TextBox 15"/>
          <p:cNvSpPr txBox="1"/>
          <p:nvPr/>
        </p:nvSpPr>
        <p:spPr>
          <a:xfrm>
            <a:off x="4427984" y="4221088"/>
            <a:ext cx="1584176" cy="646331"/>
          </a:xfrm>
          <a:prstGeom prst="rect">
            <a:avLst/>
          </a:prstGeom>
          <a:noFill/>
        </p:spPr>
        <p:txBody>
          <a:bodyPr wrap="square" rtlCol="0">
            <a:spAutoFit/>
          </a:bodyPr>
          <a:lstStyle/>
          <a:p>
            <a:r>
              <a:rPr lang="zh-CN" altLang="en-US" sz="3600" dirty="0" smtClean="0"/>
              <a:t>螠蛏</a:t>
            </a:r>
            <a:endParaRPr lang="zh-CN" altLang="en-US" sz="3600" dirty="0"/>
          </a:p>
        </p:txBody>
      </p:sp>
      <p:sp>
        <p:nvSpPr>
          <p:cNvPr id="17" name="TextBox 16"/>
          <p:cNvSpPr txBox="1"/>
          <p:nvPr/>
        </p:nvSpPr>
        <p:spPr>
          <a:xfrm>
            <a:off x="6876256" y="4077072"/>
            <a:ext cx="1584176" cy="646331"/>
          </a:xfrm>
          <a:prstGeom prst="rect">
            <a:avLst/>
          </a:prstGeom>
          <a:noFill/>
        </p:spPr>
        <p:txBody>
          <a:bodyPr wrap="square" rtlCol="0">
            <a:spAutoFit/>
          </a:bodyPr>
          <a:lstStyle/>
          <a:p>
            <a:r>
              <a:rPr lang="zh-CN" altLang="en-US" sz="3600" dirty="0" smtClean="0"/>
              <a:t>海兔</a:t>
            </a:r>
            <a:endParaRPr lang="zh-CN" altLang="en-US" sz="3600" dirty="0"/>
          </a:p>
        </p:txBody>
      </p:sp>
      <p:sp>
        <p:nvSpPr>
          <p:cNvPr id="18" name="TextBox 17"/>
          <p:cNvSpPr txBox="1"/>
          <p:nvPr/>
        </p:nvSpPr>
        <p:spPr>
          <a:xfrm>
            <a:off x="1835696" y="5301208"/>
            <a:ext cx="2232248" cy="646331"/>
          </a:xfrm>
          <a:prstGeom prst="rect">
            <a:avLst/>
          </a:prstGeom>
          <a:noFill/>
        </p:spPr>
        <p:txBody>
          <a:bodyPr wrap="square" rtlCol="0">
            <a:spAutoFit/>
          </a:bodyPr>
          <a:lstStyle/>
          <a:p>
            <a:r>
              <a:rPr lang="zh-CN" altLang="en-US" sz="3600" dirty="0" smtClean="0"/>
              <a:t>海参</a:t>
            </a:r>
            <a:endParaRPr lang="zh-CN" altLang="en-US" sz="3600" dirty="0"/>
          </a:p>
        </p:txBody>
      </p:sp>
      <p:sp>
        <p:nvSpPr>
          <p:cNvPr id="19" name="TextBox 18"/>
          <p:cNvSpPr txBox="1"/>
          <p:nvPr/>
        </p:nvSpPr>
        <p:spPr>
          <a:xfrm>
            <a:off x="4427984" y="2708920"/>
            <a:ext cx="1656184" cy="646331"/>
          </a:xfrm>
          <a:prstGeom prst="rect">
            <a:avLst/>
          </a:prstGeom>
          <a:noFill/>
        </p:spPr>
        <p:txBody>
          <a:bodyPr wrap="square" rtlCol="0">
            <a:spAutoFit/>
          </a:bodyPr>
          <a:lstStyle/>
          <a:p>
            <a:r>
              <a:rPr lang="zh-CN" altLang="en-US" sz="3600" dirty="0" smtClean="0">
                <a:hlinkClick r:id="rId4" action="ppaction://hlinksldjump"/>
              </a:rPr>
              <a:t>海星</a:t>
            </a:r>
            <a:endParaRPr lang="zh-CN" altLang="en-US" sz="3600" dirty="0"/>
          </a:p>
        </p:txBody>
      </p:sp>
      <p:sp>
        <p:nvSpPr>
          <p:cNvPr id="20" name="TextBox 19"/>
          <p:cNvSpPr txBox="1"/>
          <p:nvPr/>
        </p:nvSpPr>
        <p:spPr>
          <a:xfrm>
            <a:off x="6804248" y="2708920"/>
            <a:ext cx="1656184" cy="707886"/>
          </a:xfrm>
          <a:prstGeom prst="rect">
            <a:avLst/>
          </a:prstGeom>
          <a:noFill/>
        </p:spPr>
        <p:txBody>
          <a:bodyPr wrap="square" rtlCol="0">
            <a:spAutoFit/>
          </a:bodyPr>
          <a:lstStyle/>
          <a:p>
            <a:r>
              <a:rPr lang="zh-CN" altLang="en-US" sz="4000" dirty="0" smtClean="0">
                <a:hlinkClick r:id="rId5" action="ppaction://hlinksldjump"/>
              </a:rPr>
              <a:t>海胆</a:t>
            </a:r>
            <a:endParaRPr lang="zh-CN" altLang="en-US" sz="4000" dirty="0"/>
          </a:p>
        </p:txBody>
      </p:sp>
      <p:sp>
        <p:nvSpPr>
          <p:cNvPr id="21" name="TextBox 20"/>
          <p:cNvSpPr txBox="1"/>
          <p:nvPr/>
        </p:nvSpPr>
        <p:spPr>
          <a:xfrm>
            <a:off x="1691680" y="4149080"/>
            <a:ext cx="2520280" cy="646331"/>
          </a:xfrm>
          <a:prstGeom prst="rect">
            <a:avLst/>
          </a:prstGeom>
          <a:noFill/>
        </p:spPr>
        <p:txBody>
          <a:bodyPr wrap="square" rtlCol="0">
            <a:spAutoFit/>
          </a:bodyPr>
          <a:lstStyle/>
          <a:p>
            <a:r>
              <a:rPr lang="zh-CN" altLang="en-US" sz="3600" dirty="0" smtClean="0">
                <a:hlinkClick r:id="rId6" action="ppaction://hlinksldjump"/>
              </a:rPr>
              <a:t>贝类</a:t>
            </a:r>
            <a:endParaRPr lang="zh-CN" altLang="en-US"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7000" r="-17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4" name="矩形 3"/>
          <p:cNvSpPr/>
          <p:nvPr/>
        </p:nvSpPr>
        <p:spPr>
          <a:xfrm>
            <a:off x="539552" y="1628800"/>
            <a:ext cx="2954655"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zh-CN" altLang="en-US" sz="5400" dirty="0" smtClean="0"/>
              <a:t>节肢动物</a:t>
            </a:r>
            <a:endParaRPr lang="zh-CN" altLang="en-US" sz="5400" dirty="0"/>
          </a:p>
        </p:txBody>
      </p:sp>
      <p:sp>
        <p:nvSpPr>
          <p:cNvPr id="5" name="十字星 4"/>
          <p:cNvSpPr/>
          <p:nvPr/>
        </p:nvSpPr>
        <p:spPr>
          <a:xfrm>
            <a:off x="1259632" y="2924944"/>
            <a:ext cx="216024" cy="288032"/>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十字星 5"/>
          <p:cNvSpPr/>
          <p:nvPr/>
        </p:nvSpPr>
        <p:spPr>
          <a:xfrm>
            <a:off x="1259632" y="4221088"/>
            <a:ext cx="216024" cy="288032"/>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星 6"/>
          <p:cNvSpPr/>
          <p:nvPr/>
        </p:nvSpPr>
        <p:spPr>
          <a:xfrm>
            <a:off x="1259632" y="5373216"/>
            <a:ext cx="216024"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十字星 7"/>
          <p:cNvSpPr/>
          <p:nvPr/>
        </p:nvSpPr>
        <p:spPr>
          <a:xfrm>
            <a:off x="3851920" y="2852936"/>
            <a:ext cx="288032" cy="36004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十字星 8"/>
          <p:cNvSpPr/>
          <p:nvPr/>
        </p:nvSpPr>
        <p:spPr>
          <a:xfrm>
            <a:off x="3923928" y="4293096"/>
            <a:ext cx="144016" cy="36004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十字星 9"/>
          <p:cNvSpPr/>
          <p:nvPr/>
        </p:nvSpPr>
        <p:spPr>
          <a:xfrm>
            <a:off x="3851920" y="5661248"/>
            <a:ext cx="360040" cy="216024"/>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十字星 10"/>
          <p:cNvSpPr/>
          <p:nvPr/>
        </p:nvSpPr>
        <p:spPr>
          <a:xfrm>
            <a:off x="6372200" y="2780928"/>
            <a:ext cx="144016" cy="288032"/>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十字星 11"/>
          <p:cNvSpPr/>
          <p:nvPr/>
        </p:nvSpPr>
        <p:spPr>
          <a:xfrm>
            <a:off x="6300192" y="4149080"/>
            <a:ext cx="216024"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十字星 12"/>
          <p:cNvSpPr/>
          <p:nvPr/>
        </p:nvSpPr>
        <p:spPr>
          <a:xfrm>
            <a:off x="6444208" y="5517232"/>
            <a:ext cx="144016" cy="288032"/>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1547664" y="2564904"/>
            <a:ext cx="2304256" cy="646331"/>
          </a:xfrm>
          <a:prstGeom prst="rect">
            <a:avLst/>
          </a:prstGeom>
          <a:noFill/>
        </p:spPr>
        <p:txBody>
          <a:bodyPr wrap="square" rtlCol="0">
            <a:spAutoFit/>
          </a:bodyPr>
          <a:lstStyle/>
          <a:p>
            <a:r>
              <a:rPr lang="zh-CN" altLang="en-US" sz="3600" dirty="0" smtClean="0">
                <a:hlinkClick r:id="rId3" action="ppaction://hlinksldjump"/>
              </a:rPr>
              <a:t>鲎（</a:t>
            </a:r>
            <a:r>
              <a:rPr lang="en-US" altLang="zh-CN" sz="3600" dirty="0" err="1" smtClean="0">
                <a:hlinkClick r:id="rId3" action="ppaction://hlinksldjump"/>
              </a:rPr>
              <a:t>hòu</a:t>
            </a:r>
            <a:r>
              <a:rPr lang="zh-CN" altLang="en-US" sz="3600" dirty="0" smtClean="0"/>
              <a:t>）</a:t>
            </a:r>
            <a:endParaRPr lang="zh-CN" altLang="en-US" sz="3600" dirty="0"/>
          </a:p>
        </p:txBody>
      </p:sp>
      <p:sp>
        <p:nvSpPr>
          <p:cNvPr id="16" name="TextBox 15"/>
          <p:cNvSpPr txBox="1"/>
          <p:nvPr/>
        </p:nvSpPr>
        <p:spPr>
          <a:xfrm>
            <a:off x="4283968" y="2708920"/>
            <a:ext cx="1584176" cy="646331"/>
          </a:xfrm>
          <a:prstGeom prst="rect">
            <a:avLst/>
          </a:prstGeom>
          <a:noFill/>
        </p:spPr>
        <p:txBody>
          <a:bodyPr wrap="square" rtlCol="0">
            <a:spAutoFit/>
          </a:bodyPr>
          <a:lstStyle/>
          <a:p>
            <a:r>
              <a:rPr lang="zh-CN" altLang="en-US" sz="3600" dirty="0" smtClean="0"/>
              <a:t>虾蟹</a:t>
            </a:r>
            <a:endParaRPr lang="zh-CN" altLang="en-US" sz="3600" dirty="0"/>
          </a:p>
        </p:txBody>
      </p:sp>
      <p:sp>
        <p:nvSpPr>
          <p:cNvPr id="17" name="TextBox 16"/>
          <p:cNvSpPr txBox="1"/>
          <p:nvPr/>
        </p:nvSpPr>
        <p:spPr>
          <a:xfrm>
            <a:off x="6660232" y="2708920"/>
            <a:ext cx="1584176" cy="646331"/>
          </a:xfrm>
          <a:prstGeom prst="rect">
            <a:avLst/>
          </a:prstGeom>
          <a:noFill/>
        </p:spPr>
        <p:txBody>
          <a:bodyPr wrap="square" rtlCol="0">
            <a:spAutoFit/>
          </a:bodyPr>
          <a:lstStyle/>
          <a:p>
            <a:r>
              <a:rPr lang="zh-CN" altLang="en-US" sz="3600" dirty="0" smtClean="0"/>
              <a:t>招潮蟹</a:t>
            </a:r>
            <a:endParaRPr lang="zh-CN" altLang="en-US" sz="3600" dirty="0"/>
          </a:p>
        </p:txBody>
      </p:sp>
      <p:sp>
        <p:nvSpPr>
          <p:cNvPr id="18" name="TextBox 17"/>
          <p:cNvSpPr txBox="1"/>
          <p:nvPr/>
        </p:nvSpPr>
        <p:spPr>
          <a:xfrm>
            <a:off x="1835696" y="4005064"/>
            <a:ext cx="1584176" cy="646331"/>
          </a:xfrm>
          <a:prstGeom prst="rect">
            <a:avLst/>
          </a:prstGeom>
          <a:noFill/>
        </p:spPr>
        <p:txBody>
          <a:bodyPr wrap="square" rtlCol="0">
            <a:spAutoFit/>
          </a:bodyPr>
          <a:lstStyle/>
          <a:p>
            <a:r>
              <a:rPr lang="zh-CN" altLang="en-US" sz="3600" dirty="0" smtClean="0"/>
              <a:t>藤壶</a:t>
            </a:r>
            <a:endParaRPr lang="zh-CN" altLang="en-US" sz="3600" dirty="0"/>
          </a:p>
        </p:txBody>
      </p:sp>
      <p:sp>
        <p:nvSpPr>
          <p:cNvPr id="23" name="TextBox 22"/>
          <p:cNvSpPr txBox="1"/>
          <p:nvPr/>
        </p:nvSpPr>
        <p:spPr>
          <a:xfrm>
            <a:off x="6948264" y="5445224"/>
            <a:ext cx="2195736" cy="646331"/>
          </a:xfrm>
          <a:prstGeom prst="rect">
            <a:avLst/>
          </a:prstGeom>
          <a:noFill/>
        </p:spPr>
        <p:txBody>
          <a:bodyPr wrap="square" rtlCol="0">
            <a:spAutoFit/>
          </a:bodyPr>
          <a:lstStyle/>
          <a:p>
            <a:r>
              <a:rPr lang="zh-CN" altLang="en-US" sz="3600" dirty="0" smtClean="0"/>
              <a:t>。。。</a:t>
            </a:r>
            <a:endParaRPr lang="zh-CN" altLang="en-US" sz="3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7000" r="-17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4" name="矩形 3"/>
          <p:cNvSpPr/>
          <p:nvPr/>
        </p:nvSpPr>
        <p:spPr>
          <a:xfrm>
            <a:off x="539552" y="1628800"/>
            <a:ext cx="2954655"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zh-CN" altLang="en-US" sz="5400" dirty="0" smtClean="0"/>
              <a:t>腔肠动物</a:t>
            </a:r>
            <a:endParaRPr lang="zh-CN" altLang="en-US" sz="5400" dirty="0"/>
          </a:p>
        </p:txBody>
      </p:sp>
      <p:sp>
        <p:nvSpPr>
          <p:cNvPr id="5" name="十字星 4"/>
          <p:cNvSpPr/>
          <p:nvPr/>
        </p:nvSpPr>
        <p:spPr>
          <a:xfrm>
            <a:off x="1259632" y="2924944"/>
            <a:ext cx="216024" cy="288032"/>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十字星 5"/>
          <p:cNvSpPr/>
          <p:nvPr/>
        </p:nvSpPr>
        <p:spPr>
          <a:xfrm>
            <a:off x="1259632" y="4221088"/>
            <a:ext cx="216024" cy="288032"/>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十字星 6"/>
          <p:cNvSpPr/>
          <p:nvPr/>
        </p:nvSpPr>
        <p:spPr>
          <a:xfrm>
            <a:off x="1259632" y="5373216"/>
            <a:ext cx="216024"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十字星 7"/>
          <p:cNvSpPr/>
          <p:nvPr/>
        </p:nvSpPr>
        <p:spPr>
          <a:xfrm>
            <a:off x="3851920" y="2852936"/>
            <a:ext cx="288032" cy="36004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十字星 8"/>
          <p:cNvSpPr/>
          <p:nvPr/>
        </p:nvSpPr>
        <p:spPr>
          <a:xfrm>
            <a:off x="3923928" y="4293096"/>
            <a:ext cx="144016" cy="36004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十字星 9"/>
          <p:cNvSpPr/>
          <p:nvPr/>
        </p:nvSpPr>
        <p:spPr>
          <a:xfrm>
            <a:off x="3851920" y="5661248"/>
            <a:ext cx="360040" cy="216024"/>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十字星 10"/>
          <p:cNvSpPr/>
          <p:nvPr/>
        </p:nvSpPr>
        <p:spPr>
          <a:xfrm>
            <a:off x="6372200" y="2780928"/>
            <a:ext cx="144016" cy="288032"/>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十字星 11"/>
          <p:cNvSpPr/>
          <p:nvPr/>
        </p:nvSpPr>
        <p:spPr>
          <a:xfrm>
            <a:off x="6300192" y="4149080"/>
            <a:ext cx="216024"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十字星 12"/>
          <p:cNvSpPr/>
          <p:nvPr/>
        </p:nvSpPr>
        <p:spPr>
          <a:xfrm>
            <a:off x="6444208" y="5517232"/>
            <a:ext cx="144016" cy="288032"/>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1619672" y="2852936"/>
            <a:ext cx="2304256" cy="646331"/>
          </a:xfrm>
          <a:prstGeom prst="rect">
            <a:avLst/>
          </a:prstGeom>
          <a:noFill/>
        </p:spPr>
        <p:txBody>
          <a:bodyPr wrap="square" rtlCol="0">
            <a:spAutoFit/>
          </a:bodyPr>
          <a:lstStyle/>
          <a:p>
            <a:r>
              <a:rPr lang="zh-CN" altLang="en-US" sz="3600" dirty="0" smtClean="0">
                <a:hlinkClick r:id="rId3" action="ppaction://hlinksldjump"/>
              </a:rPr>
              <a:t>水母</a:t>
            </a:r>
            <a:endParaRPr lang="zh-CN" altLang="en-US" sz="3600" dirty="0"/>
          </a:p>
        </p:txBody>
      </p:sp>
      <p:sp>
        <p:nvSpPr>
          <p:cNvPr id="16" name="TextBox 15"/>
          <p:cNvSpPr txBox="1"/>
          <p:nvPr/>
        </p:nvSpPr>
        <p:spPr>
          <a:xfrm>
            <a:off x="6732240" y="2708920"/>
            <a:ext cx="1584176" cy="646331"/>
          </a:xfrm>
          <a:prstGeom prst="rect">
            <a:avLst/>
          </a:prstGeom>
          <a:noFill/>
        </p:spPr>
        <p:txBody>
          <a:bodyPr wrap="square" rtlCol="0">
            <a:spAutoFit/>
          </a:bodyPr>
          <a:lstStyle/>
          <a:p>
            <a:r>
              <a:rPr lang="zh-CN" altLang="en-US" sz="3600" dirty="0" smtClean="0"/>
              <a:t>海葵</a:t>
            </a:r>
            <a:endParaRPr lang="zh-CN" altLang="en-US" sz="3600" dirty="0"/>
          </a:p>
        </p:txBody>
      </p:sp>
      <p:sp>
        <p:nvSpPr>
          <p:cNvPr id="17" name="TextBox 16"/>
          <p:cNvSpPr txBox="1"/>
          <p:nvPr/>
        </p:nvSpPr>
        <p:spPr>
          <a:xfrm>
            <a:off x="4499992" y="2708920"/>
            <a:ext cx="1584176" cy="646331"/>
          </a:xfrm>
          <a:prstGeom prst="rect">
            <a:avLst/>
          </a:prstGeom>
          <a:noFill/>
        </p:spPr>
        <p:txBody>
          <a:bodyPr wrap="square" rtlCol="0">
            <a:spAutoFit/>
          </a:bodyPr>
          <a:lstStyle/>
          <a:p>
            <a:r>
              <a:rPr lang="zh-CN" altLang="en-US" sz="3600" dirty="0" smtClean="0">
                <a:hlinkClick r:id="rId4" action="ppaction://hlinksldjump"/>
              </a:rPr>
              <a:t>珊瑚</a:t>
            </a:r>
            <a:endParaRPr lang="zh-CN" altLang="en-US" sz="3600" dirty="0"/>
          </a:p>
        </p:txBody>
      </p:sp>
      <p:sp>
        <p:nvSpPr>
          <p:cNvPr id="18" name="TextBox 17"/>
          <p:cNvSpPr txBox="1"/>
          <p:nvPr/>
        </p:nvSpPr>
        <p:spPr>
          <a:xfrm>
            <a:off x="1835696" y="4005064"/>
            <a:ext cx="1584176" cy="646331"/>
          </a:xfrm>
          <a:prstGeom prst="rect">
            <a:avLst/>
          </a:prstGeom>
          <a:noFill/>
        </p:spPr>
        <p:txBody>
          <a:bodyPr wrap="square" rtlCol="0">
            <a:spAutoFit/>
          </a:bodyPr>
          <a:lstStyle/>
          <a:p>
            <a:r>
              <a:rPr lang="zh-CN" altLang="en-US" sz="3600" dirty="0" smtClean="0"/>
              <a:t>藤壶</a:t>
            </a:r>
            <a:endParaRPr lang="zh-CN" altLang="en-US" sz="3600" dirty="0"/>
          </a:p>
        </p:txBody>
      </p:sp>
      <p:sp>
        <p:nvSpPr>
          <p:cNvPr id="23" name="TextBox 22"/>
          <p:cNvSpPr txBox="1"/>
          <p:nvPr/>
        </p:nvSpPr>
        <p:spPr>
          <a:xfrm>
            <a:off x="6948264" y="5445224"/>
            <a:ext cx="2195736" cy="646331"/>
          </a:xfrm>
          <a:prstGeom prst="rect">
            <a:avLst/>
          </a:prstGeom>
          <a:noFill/>
        </p:spPr>
        <p:txBody>
          <a:bodyPr wrap="square" rtlCol="0">
            <a:spAutoFit/>
          </a:bodyPr>
          <a:lstStyle/>
          <a:p>
            <a:r>
              <a:rPr lang="zh-CN" altLang="en-US" sz="3600" dirty="0" smtClean="0"/>
              <a:t>。。。</a:t>
            </a:r>
            <a:endParaRPr lang="zh-CN" altLang="en-US" sz="3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7000" r="-17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4" name="矩形 3"/>
          <p:cNvSpPr/>
          <p:nvPr/>
        </p:nvSpPr>
        <p:spPr>
          <a:xfrm>
            <a:off x="539552" y="1628800"/>
            <a:ext cx="2954655"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zh-CN" altLang="en-US" sz="5400" dirty="0" smtClean="0"/>
              <a:t>爬行动物</a:t>
            </a:r>
            <a:endParaRPr lang="zh-CN" altLang="en-US" sz="5400" dirty="0"/>
          </a:p>
        </p:txBody>
      </p:sp>
      <p:sp>
        <p:nvSpPr>
          <p:cNvPr id="5" name="十字星 4"/>
          <p:cNvSpPr/>
          <p:nvPr/>
        </p:nvSpPr>
        <p:spPr>
          <a:xfrm>
            <a:off x="1259632" y="2924944"/>
            <a:ext cx="216024" cy="288032"/>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十字星 7"/>
          <p:cNvSpPr/>
          <p:nvPr/>
        </p:nvSpPr>
        <p:spPr>
          <a:xfrm>
            <a:off x="3851920" y="2852936"/>
            <a:ext cx="288032" cy="36004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1835696" y="2708920"/>
            <a:ext cx="1584176" cy="646331"/>
          </a:xfrm>
          <a:prstGeom prst="rect">
            <a:avLst/>
          </a:prstGeom>
          <a:noFill/>
        </p:spPr>
        <p:txBody>
          <a:bodyPr wrap="square" rtlCol="0">
            <a:spAutoFit/>
          </a:bodyPr>
          <a:lstStyle/>
          <a:p>
            <a:r>
              <a:rPr lang="zh-CN" altLang="en-US" sz="3600" dirty="0" smtClean="0">
                <a:hlinkClick r:id="rId3" action="ppaction://hlinksldjump"/>
              </a:rPr>
              <a:t>海龟</a:t>
            </a:r>
            <a:endParaRPr lang="zh-CN" altLang="en-US" sz="3600" dirty="0"/>
          </a:p>
        </p:txBody>
      </p:sp>
      <p:sp>
        <p:nvSpPr>
          <p:cNvPr id="9" name="右弧形箭头 8">
            <a:hlinkClick r:id="rId4" action="ppaction://hlinksldjump"/>
          </p:cNvPr>
          <p:cNvSpPr/>
          <p:nvPr/>
        </p:nvSpPr>
        <p:spPr>
          <a:xfrm>
            <a:off x="8172400" y="5805264"/>
            <a:ext cx="432048" cy="7200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1000" b="-21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980728" y="260648"/>
            <a:ext cx="8229600" cy="1143000"/>
          </a:xfrm>
        </p:spPr>
        <p:txBody>
          <a:bodyPr>
            <a:normAutofit/>
          </a:bodyPr>
          <a:lstStyle/>
          <a:p>
            <a:r>
              <a:rPr lang="zh-CN" altLang="en-US" sz="6000" dirty="0" smtClean="0">
                <a:solidFill>
                  <a:schemeClr val="tx2">
                    <a:lumMod val="20000"/>
                    <a:lumOff val="80000"/>
                  </a:schemeClr>
                </a:solidFill>
                <a:latin typeface="+mn-ea"/>
                <a:ea typeface="+mn-ea"/>
              </a:rPr>
              <a:t>圣诞树蠕虫</a:t>
            </a:r>
            <a:endParaRPr lang="zh-CN" altLang="en-US" sz="6000" dirty="0">
              <a:solidFill>
                <a:schemeClr val="tx2">
                  <a:lumMod val="20000"/>
                  <a:lumOff val="80000"/>
                </a:schemeClr>
              </a:solidFill>
              <a:latin typeface="+mn-ea"/>
              <a:ea typeface="+mn-ea"/>
            </a:endParaRPr>
          </a:p>
        </p:txBody>
      </p:sp>
      <p:pic>
        <p:nvPicPr>
          <p:cNvPr id="3" name="图片 2" descr="2010102808415923.jpg"/>
          <p:cNvPicPr>
            <a:picLocks noChangeAspect="1"/>
          </p:cNvPicPr>
          <p:nvPr/>
        </p:nvPicPr>
        <p:blipFill>
          <a:blip r:embed="rId3" cstate="print"/>
          <a:stretch>
            <a:fillRect/>
          </a:stretch>
        </p:blipFill>
        <p:spPr>
          <a:xfrm>
            <a:off x="0" y="1196752"/>
            <a:ext cx="9144000" cy="671885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1000" r="-11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67544" y="548680"/>
            <a:ext cx="8229600" cy="1224136"/>
          </a:xfrm>
        </p:spPr>
        <p:txBody>
          <a:bodyPr>
            <a:normAutofit fontScale="90000"/>
          </a:bodyPr>
          <a:lstStyle/>
          <a:p>
            <a:r>
              <a:rPr lang="zh-CN" altLang="en-US" dirty="0" smtClean="0"/>
              <a:t/>
            </a:r>
            <a:br>
              <a:rPr lang="zh-CN" altLang="en-US" dirty="0" smtClean="0"/>
            </a:br>
            <a:endParaRPr lang="zh-CN" altLang="en-US" dirty="0"/>
          </a:p>
        </p:txBody>
      </p:sp>
      <p:sp>
        <p:nvSpPr>
          <p:cNvPr id="4" name="同心圆 3">
            <a:hlinkClick r:id="rId3" action="ppaction://hlinksldjump"/>
          </p:cNvPr>
          <p:cNvSpPr/>
          <p:nvPr/>
        </p:nvSpPr>
        <p:spPr>
          <a:xfrm>
            <a:off x="539552" y="476672"/>
            <a:ext cx="720080" cy="720080"/>
          </a:xfrm>
          <a:prstGeom prst="donut">
            <a:avLst/>
          </a:prstGeom>
          <a:solidFill>
            <a:schemeClr val="accent3">
              <a:lumMod val="60000"/>
              <a:lumOff val="40000"/>
            </a:schemeClr>
          </a:solidFill>
          <a:ln>
            <a:solidFill>
              <a:schemeClr val="bg1">
                <a:lumMod val="95000"/>
              </a:schemeClr>
            </a:solidFill>
          </a:ln>
          <a:effectLst>
            <a:glow rad="101600">
              <a:srgbClr val="92D050">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TextBox 4"/>
          <p:cNvSpPr txBox="1"/>
          <p:nvPr/>
        </p:nvSpPr>
        <p:spPr>
          <a:xfrm>
            <a:off x="1763688" y="476672"/>
            <a:ext cx="4680520" cy="1107996"/>
          </a:xfrm>
          <a:prstGeom prst="rect">
            <a:avLst/>
          </a:prstGeom>
          <a:noFill/>
        </p:spPr>
        <p:txBody>
          <a:bodyPr wrap="square" rtlCol="0">
            <a:spAutoFit/>
          </a:bodyPr>
          <a:lstStyle/>
          <a:p>
            <a:r>
              <a:rPr lang="zh-CN" altLang="en-US" sz="4800" dirty="0" smtClean="0"/>
              <a:t>底栖藻</a:t>
            </a:r>
          </a:p>
          <a:p>
            <a:endParaRPr lang="zh-CN" altLang="en-US" dirty="0"/>
          </a:p>
        </p:txBody>
      </p:sp>
      <p:pic>
        <p:nvPicPr>
          <p:cNvPr id="6" name="图片 5" descr="b21c8701a18b87d6ea95dde3070828381e30e924b999dd4b.jpg"/>
          <p:cNvPicPr>
            <a:picLocks noChangeAspect="1"/>
          </p:cNvPicPr>
          <p:nvPr/>
        </p:nvPicPr>
        <p:blipFill>
          <a:blip r:embed="rId4" cstate="print"/>
          <a:stretch>
            <a:fillRect/>
          </a:stretch>
        </p:blipFill>
        <p:spPr>
          <a:xfrm>
            <a:off x="-73024" y="1340768"/>
            <a:ext cx="9217024" cy="61476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67544" y="548680"/>
            <a:ext cx="8229600" cy="1224136"/>
          </a:xfrm>
        </p:spPr>
        <p:txBody>
          <a:bodyPr>
            <a:normAutofit fontScale="90000"/>
          </a:bodyPr>
          <a:lstStyle/>
          <a:p>
            <a:r>
              <a:rPr lang="zh-CN" altLang="en-US" dirty="0" smtClean="0"/>
              <a:t/>
            </a:r>
            <a:br>
              <a:rPr lang="zh-CN" altLang="en-US" dirty="0" smtClean="0"/>
            </a:br>
            <a:endParaRPr lang="zh-CN" altLang="en-US" dirty="0"/>
          </a:p>
        </p:txBody>
      </p:sp>
      <p:sp>
        <p:nvSpPr>
          <p:cNvPr id="4" name="同心圆 3">
            <a:hlinkClick r:id="rId3" action="ppaction://hlinksldjump"/>
          </p:cNvPr>
          <p:cNvSpPr/>
          <p:nvPr/>
        </p:nvSpPr>
        <p:spPr>
          <a:xfrm>
            <a:off x="539552" y="476672"/>
            <a:ext cx="720080" cy="720080"/>
          </a:xfrm>
          <a:prstGeom prst="donut">
            <a:avLst/>
          </a:prstGeom>
          <a:solidFill>
            <a:schemeClr val="accent3">
              <a:lumMod val="60000"/>
              <a:lumOff val="40000"/>
            </a:schemeClr>
          </a:solidFill>
          <a:ln>
            <a:solidFill>
              <a:schemeClr val="bg1">
                <a:lumMod val="95000"/>
              </a:schemeClr>
            </a:solidFill>
          </a:ln>
          <a:effectLst>
            <a:glow rad="101600">
              <a:srgbClr val="92D050">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TextBox 4"/>
          <p:cNvSpPr txBox="1"/>
          <p:nvPr/>
        </p:nvSpPr>
        <p:spPr>
          <a:xfrm>
            <a:off x="1763688" y="476672"/>
            <a:ext cx="4680520" cy="1107996"/>
          </a:xfrm>
          <a:prstGeom prst="rect">
            <a:avLst/>
          </a:prstGeom>
          <a:noFill/>
        </p:spPr>
        <p:txBody>
          <a:bodyPr wrap="square" rtlCol="0">
            <a:spAutoFit/>
          </a:bodyPr>
          <a:lstStyle/>
          <a:p>
            <a:r>
              <a:rPr lang="zh-CN" altLang="en-US" sz="4800" dirty="0" smtClean="0"/>
              <a:t>浮游藻</a:t>
            </a:r>
          </a:p>
          <a:p>
            <a:endParaRPr lang="zh-CN" altLang="en-US" dirty="0"/>
          </a:p>
        </p:txBody>
      </p:sp>
      <p:pic>
        <p:nvPicPr>
          <p:cNvPr id="6" name="图片 5" descr="c2cec3fdfc039245254201f18794a4c27c1ed21b0ff40565.jpg"/>
          <p:cNvPicPr>
            <a:picLocks noChangeAspect="1"/>
          </p:cNvPicPr>
          <p:nvPr/>
        </p:nvPicPr>
        <p:blipFill>
          <a:blip r:embed="rId4" cstate="print"/>
          <a:stretch>
            <a:fillRect/>
          </a:stretch>
        </p:blipFill>
        <p:spPr>
          <a:xfrm>
            <a:off x="0" y="980728"/>
            <a:ext cx="9144000" cy="68545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4)">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34000" b="-34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67544" y="548680"/>
            <a:ext cx="8229600" cy="1224136"/>
          </a:xfrm>
        </p:spPr>
        <p:txBody>
          <a:bodyPr>
            <a:normAutofit fontScale="90000"/>
          </a:bodyPr>
          <a:lstStyle/>
          <a:p>
            <a:r>
              <a:rPr lang="zh-CN" altLang="en-US" dirty="0" smtClean="0"/>
              <a:t/>
            </a:r>
            <a:br>
              <a:rPr lang="zh-CN" altLang="en-US" dirty="0" smtClean="0"/>
            </a:br>
            <a:endParaRPr lang="zh-CN" altLang="en-US" dirty="0"/>
          </a:p>
        </p:txBody>
      </p:sp>
      <p:sp>
        <p:nvSpPr>
          <p:cNvPr id="4" name="同心圆 3">
            <a:hlinkClick r:id="rId3" action="ppaction://hlinksldjump"/>
          </p:cNvPr>
          <p:cNvSpPr/>
          <p:nvPr/>
        </p:nvSpPr>
        <p:spPr>
          <a:xfrm>
            <a:off x="539552" y="476672"/>
            <a:ext cx="720080" cy="720080"/>
          </a:xfrm>
          <a:prstGeom prst="donut">
            <a:avLst/>
          </a:prstGeom>
          <a:solidFill>
            <a:schemeClr val="accent3">
              <a:lumMod val="60000"/>
              <a:lumOff val="40000"/>
            </a:schemeClr>
          </a:solidFill>
          <a:ln>
            <a:solidFill>
              <a:schemeClr val="bg1">
                <a:lumMod val="95000"/>
              </a:schemeClr>
            </a:solidFill>
          </a:ln>
          <a:effectLst>
            <a:glow rad="101600">
              <a:srgbClr val="92D050">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TextBox 4"/>
          <p:cNvSpPr txBox="1"/>
          <p:nvPr/>
        </p:nvSpPr>
        <p:spPr>
          <a:xfrm>
            <a:off x="1763688" y="476672"/>
            <a:ext cx="4680520" cy="1107996"/>
          </a:xfrm>
          <a:prstGeom prst="rect">
            <a:avLst/>
          </a:prstGeom>
          <a:noFill/>
        </p:spPr>
        <p:txBody>
          <a:bodyPr wrap="square" rtlCol="0">
            <a:spAutoFit/>
          </a:bodyPr>
          <a:lstStyle/>
          <a:p>
            <a:r>
              <a:rPr lang="zh-CN" altLang="en-US" sz="4800" dirty="0" smtClean="0"/>
              <a:t>绿藻</a:t>
            </a:r>
          </a:p>
          <a:p>
            <a:endParaRPr lang="zh-CN" altLang="en-US" dirty="0"/>
          </a:p>
        </p:txBody>
      </p:sp>
      <p:sp>
        <p:nvSpPr>
          <p:cNvPr id="6" name="右弧形箭头 5"/>
          <p:cNvSpPr/>
          <p:nvPr/>
        </p:nvSpPr>
        <p:spPr>
          <a:xfrm>
            <a:off x="7956376" y="5877272"/>
            <a:ext cx="432048" cy="57606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7" name="图片 6" descr="u=2845944507,1430253628&amp;fm=21&amp;gp=0.jpg"/>
          <p:cNvPicPr>
            <a:picLocks noChangeAspect="1"/>
          </p:cNvPicPr>
          <p:nvPr/>
        </p:nvPicPr>
        <p:blipFill>
          <a:blip r:embed="rId4" cstate="print"/>
          <a:stretch>
            <a:fillRect/>
          </a:stretch>
        </p:blipFill>
        <p:spPr>
          <a:xfrm>
            <a:off x="0" y="1196752"/>
            <a:ext cx="8856984" cy="59406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5000" r="-5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484784" y="188640"/>
            <a:ext cx="8229600" cy="1143000"/>
          </a:xfrm>
        </p:spPr>
        <p:txBody>
          <a:bodyPr/>
          <a:lstStyle/>
          <a:p>
            <a:r>
              <a:rPr lang="zh-CN" altLang="en-US" dirty="0" smtClean="0"/>
              <a:t>微生物</a:t>
            </a:r>
            <a:endParaRPr lang="zh-CN" alt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844824" y="476672"/>
            <a:ext cx="8229600" cy="1143000"/>
          </a:xfrm>
        </p:spPr>
        <p:txBody>
          <a:bodyPr/>
          <a:lstStyle/>
          <a:p>
            <a:r>
              <a:rPr lang="zh-CN" altLang="en-US" dirty="0" smtClean="0">
                <a:solidFill>
                  <a:schemeClr val="bg1"/>
                </a:solidFill>
              </a:rPr>
              <a:t>蓝鲸</a:t>
            </a:r>
            <a:endParaRPr lang="zh-CN" altLang="en-US" dirty="0">
              <a:solidFill>
                <a:schemeClr val="bg1"/>
              </a:solidFill>
            </a:endParaRPr>
          </a:p>
        </p:txBody>
      </p:sp>
      <p:sp>
        <p:nvSpPr>
          <p:cNvPr id="3" name="TextBox 2"/>
          <p:cNvSpPr txBox="1"/>
          <p:nvPr/>
        </p:nvSpPr>
        <p:spPr>
          <a:xfrm>
            <a:off x="323528" y="1700808"/>
            <a:ext cx="8496944" cy="4401205"/>
          </a:xfrm>
          <a:prstGeom prst="rect">
            <a:avLst/>
          </a:prstGeom>
          <a:noFill/>
        </p:spPr>
        <p:txBody>
          <a:bodyPr wrap="square" rtlCol="0">
            <a:spAutoFit/>
          </a:bodyPr>
          <a:lstStyle/>
          <a:p>
            <a:r>
              <a:rPr lang="zh-CN" altLang="en-US" dirty="0" smtClean="0"/>
              <a:t>      </a:t>
            </a:r>
            <a:r>
              <a:rPr lang="zh-CN" altLang="en-US" sz="2800" dirty="0" smtClean="0">
                <a:solidFill>
                  <a:schemeClr val="bg1"/>
                </a:solidFill>
              </a:rPr>
              <a:t>蓝鲸是地球上最大的动物，哺乳动物，外表像鱼，但用肺呼吸，生活的区域较广，主要以磷虾为食，性情温顺，体重可达上百吨，甚至仅其舌头的肉可以填满几卡车。不但是最大的鲸类，也是现存最大的动物，是迄今为止最大的哺乳动物</a:t>
            </a:r>
            <a:endParaRPr lang="en-US" altLang="zh-CN" sz="2800" dirty="0" smtClean="0">
              <a:solidFill>
                <a:schemeClr val="bg1"/>
              </a:solidFill>
            </a:endParaRPr>
          </a:p>
          <a:p>
            <a:r>
              <a:rPr lang="zh-CN" altLang="en-US" sz="2800" dirty="0" smtClean="0">
                <a:solidFill>
                  <a:schemeClr val="bg1"/>
                </a:solidFill>
              </a:rPr>
              <a:t>       一头成年蓝鲸能长到非洲象体重的</a:t>
            </a:r>
            <a:r>
              <a:rPr lang="en-US" altLang="zh-CN" sz="2800" dirty="0" smtClean="0">
                <a:solidFill>
                  <a:schemeClr val="bg1"/>
                </a:solidFill>
              </a:rPr>
              <a:t>30</a:t>
            </a:r>
            <a:r>
              <a:rPr lang="zh-CN" altLang="en-US" sz="2800" dirty="0" smtClean="0">
                <a:solidFill>
                  <a:schemeClr val="bg1"/>
                </a:solidFill>
              </a:rPr>
              <a:t>倍左右。已知最大的蓝鲸重</a:t>
            </a:r>
            <a:r>
              <a:rPr lang="en-US" altLang="zh-CN" sz="2800" dirty="0" smtClean="0">
                <a:solidFill>
                  <a:schemeClr val="bg1"/>
                </a:solidFill>
              </a:rPr>
              <a:t>197</a:t>
            </a:r>
            <a:r>
              <a:rPr lang="zh-CN" altLang="en-US" sz="2800" dirty="0" smtClean="0">
                <a:solidFill>
                  <a:schemeClr val="bg1"/>
                </a:solidFill>
              </a:rPr>
              <a:t>吨（体长</a:t>
            </a:r>
            <a:r>
              <a:rPr lang="en-US" altLang="zh-CN" sz="2800" dirty="0" smtClean="0">
                <a:solidFill>
                  <a:schemeClr val="bg1"/>
                </a:solidFill>
              </a:rPr>
              <a:t>33.5</a:t>
            </a:r>
            <a:r>
              <a:rPr lang="zh-CN" altLang="en-US" sz="2800" dirty="0" smtClean="0">
                <a:solidFill>
                  <a:schemeClr val="bg1"/>
                </a:solidFill>
              </a:rPr>
              <a:t>米），蓝鲸平均长度约</a:t>
            </a:r>
            <a:r>
              <a:rPr lang="en-US" altLang="zh-CN" sz="2800" dirty="0" smtClean="0">
                <a:solidFill>
                  <a:schemeClr val="bg1"/>
                </a:solidFill>
              </a:rPr>
              <a:t>25</a:t>
            </a:r>
            <a:r>
              <a:rPr lang="zh-CN" altLang="en-US" sz="2800" dirty="0" smtClean="0">
                <a:solidFill>
                  <a:schemeClr val="bg1"/>
                </a:solidFill>
              </a:rPr>
              <a:t>米，最高纪录为</a:t>
            </a:r>
            <a:r>
              <a:rPr lang="en-US" altLang="zh-CN" sz="2800" dirty="0" smtClean="0">
                <a:solidFill>
                  <a:schemeClr val="bg1"/>
                </a:solidFill>
              </a:rPr>
              <a:t>33.5</a:t>
            </a:r>
            <a:r>
              <a:rPr lang="zh-CN" altLang="en-US" sz="2800" dirty="0" smtClean="0">
                <a:solidFill>
                  <a:schemeClr val="bg1"/>
                </a:solidFill>
              </a:rPr>
              <a:t>米左右。雌鲸大于雄鲸，南蓝鲸大于北蓝鲸。</a:t>
            </a:r>
            <a:endParaRPr lang="en-US" altLang="zh-CN" sz="2800" dirty="0" smtClean="0">
              <a:solidFill>
                <a:schemeClr val="bg1"/>
              </a:solidFill>
            </a:endParaRPr>
          </a:p>
          <a:p>
            <a:r>
              <a:rPr lang="zh-CN" altLang="en-US" sz="2800" dirty="0" smtClean="0">
                <a:solidFill>
                  <a:schemeClr val="bg1"/>
                </a:solidFill>
              </a:rPr>
              <a:t>蓝鲸的天敌是逆戟鲸（虎鲸）</a:t>
            </a:r>
            <a:endParaRPr lang="zh-CN" altLang="en-US" sz="2800" dirty="0">
              <a:solidFill>
                <a:schemeClr val="bg1"/>
              </a:solidFill>
            </a:endParaRPr>
          </a:p>
        </p:txBody>
      </p:sp>
      <p:sp>
        <p:nvSpPr>
          <p:cNvPr id="4" name="云形 3">
            <a:hlinkClick r:id="rId3" action="ppaction://hlinksldjump"/>
          </p:cNvPr>
          <p:cNvSpPr/>
          <p:nvPr/>
        </p:nvSpPr>
        <p:spPr>
          <a:xfrm>
            <a:off x="7956376" y="548680"/>
            <a:ext cx="792088" cy="792088"/>
          </a:xfrm>
          <a:prstGeom prst="cloud">
            <a:avLst/>
          </a:prstGeom>
          <a:solidFill>
            <a:schemeClr val="accent5">
              <a:lumMod val="20000"/>
              <a:lumOff val="80000"/>
            </a:schemeClr>
          </a:solidFill>
          <a:ln>
            <a:solidFill>
              <a:schemeClr val="accent5">
                <a:lumMod val="40000"/>
                <a:lumOff val="60000"/>
              </a:schemeClr>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u=2573747074,603651853&amp;fm=23&amp;gp=0.jpg"/>
          <p:cNvPicPr>
            <a:picLocks noChangeAspect="1"/>
          </p:cNvPicPr>
          <p:nvPr/>
        </p:nvPicPr>
        <p:blipFill>
          <a:blip r:embed="rId4" cstate="print"/>
          <a:stretch>
            <a:fillRect/>
          </a:stretch>
        </p:blipFill>
        <p:spPr>
          <a:xfrm>
            <a:off x="-106569" y="1700808"/>
            <a:ext cx="9250569" cy="515719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86000" b="-86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916832" y="0"/>
            <a:ext cx="8229600" cy="1143000"/>
          </a:xfrm>
        </p:spPr>
        <p:txBody>
          <a:bodyPr/>
          <a:lstStyle/>
          <a:p>
            <a:r>
              <a:rPr lang="zh-CN" altLang="en-US" dirty="0" smtClean="0">
                <a:solidFill>
                  <a:schemeClr val="bg1"/>
                </a:solidFill>
              </a:rPr>
              <a:t>水母</a:t>
            </a:r>
            <a:endParaRPr lang="zh-CN" altLang="en-US" dirty="0">
              <a:solidFill>
                <a:schemeClr val="bg1"/>
              </a:solidFill>
            </a:endParaRPr>
          </a:p>
        </p:txBody>
      </p:sp>
      <p:sp>
        <p:nvSpPr>
          <p:cNvPr id="3" name="TextBox 2"/>
          <p:cNvSpPr txBox="1"/>
          <p:nvPr/>
        </p:nvSpPr>
        <p:spPr>
          <a:xfrm>
            <a:off x="611560" y="1556792"/>
            <a:ext cx="7848872" cy="4524315"/>
          </a:xfrm>
          <a:prstGeom prst="rect">
            <a:avLst/>
          </a:prstGeom>
          <a:noFill/>
        </p:spPr>
        <p:txBody>
          <a:bodyPr wrap="square" rtlCol="0">
            <a:spAutoFit/>
          </a:bodyPr>
          <a:lstStyle/>
          <a:p>
            <a:r>
              <a:rPr lang="zh-CN" altLang="en-US" sz="3200" dirty="0" smtClean="0">
                <a:solidFill>
                  <a:schemeClr val="bg1"/>
                </a:solidFill>
              </a:rPr>
              <a:t>低等的海产无脊椎浮游动物，肉食动物</a:t>
            </a:r>
            <a:endParaRPr lang="en-US" altLang="zh-CN" sz="3200" dirty="0" smtClean="0">
              <a:solidFill>
                <a:schemeClr val="bg1"/>
              </a:solidFill>
            </a:endParaRPr>
          </a:p>
          <a:p>
            <a:r>
              <a:rPr lang="zh-CN" altLang="en-US" sz="3200" dirty="0" smtClean="0">
                <a:solidFill>
                  <a:schemeClr val="bg1"/>
                </a:solidFill>
              </a:rPr>
              <a:t>已知道的约有</a:t>
            </a:r>
            <a:r>
              <a:rPr lang="en-US" altLang="zh-CN" sz="3200" dirty="0" smtClean="0">
                <a:solidFill>
                  <a:schemeClr val="bg1"/>
                </a:solidFill>
              </a:rPr>
              <a:t>200</a:t>
            </a:r>
            <a:r>
              <a:rPr lang="zh-CN" altLang="en-US" sz="3200" dirty="0" smtClean="0">
                <a:solidFill>
                  <a:schemeClr val="bg1"/>
                </a:solidFill>
              </a:rPr>
              <a:t>种</a:t>
            </a:r>
            <a:endParaRPr lang="en-US" altLang="zh-CN" sz="3200" dirty="0" smtClean="0">
              <a:solidFill>
                <a:schemeClr val="bg1"/>
              </a:solidFill>
            </a:endParaRPr>
          </a:p>
          <a:p>
            <a:r>
              <a:rPr lang="zh-CN" altLang="en-US" sz="3200" dirty="0" smtClean="0">
                <a:solidFill>
                  <a:schemeClr val="bg1"/>
                </a:solidFill>
              </a:rPr>
              <a:t>水母的出现比恐龙还早，可追溯到</a:t>
            </a:r>
            <a:r>
              <a:rPr lang="en-US" altLang="zh-CN" sz="3200" dirty="0" smtClean="0">
                <a:solidFill>
                  <a:schemeClr val="bg1"/>
                </a:solidFill>
              </a:rPr>
              <a:t>6.5</a:t>
            </a:r>
            <a:r>
              <a:rPr lang="zh-CN" altLang="en-US" sz="3200" dirty="0" smtClean="0">
                <a:solidFill>
                  <a:schemeClr val="bg1"/>
                </a:solidFill>
              </a:rPr>
              <a:t>亿年前。水母的种类很多，全世界大约有</a:t>
            </a:r>
            <a:r>
              <a:rPr lang="en-US" altLang="zh-CN" sz="3200" dirty="0" smtClean="0">
                <a:solidFill>
                  <a:schemeClr val="bg1"/>
                </a:solidFill>
              </a:rPr>
              <a:t>200</a:t>
            </a:r>
            <a:r>
              <a:rPr lang="zh-CN" altLang="en-US" sz="3200" dirty="0" smtClean="0">
                <a:solidFill>
                  <a:schemeClr val="bg1"/>
                </a:solidFill>
              </a:rPr>
              <a:t>种左右，直径从</a:t>
            </a:r>
            <a:r>
              <a:rPr lang="en-US" altLang="zh-CN" sz="3200" dirty="0" smtClean="0">
                <a:solidFill>
                  <a:schemeClr val="bg1"/>
                </a:solidFill>
              </a:rPr>
              <a:t>10</a:t>
            </a:r>
            <a:r>
              <a:rPr lang="zh-CN" altLang="en-US" sz="3200" dirty="0" smtClean="0">
                <a:solidFill>
                  <a:schemeClr val="bg1"/>
                </a:solidFill>
              </a:rPr>
              <a:t>厘米到</a:t>
            </a:r>
            <a:r>
              <a:rPr lang="en-US" altLang="zh-CN" sz="3200" dirty="0" smtClean="0">
                <a:solidFill>
                  <a:schemeClr val="bg1"/>
                </a:solidFill>
              </a:rPr>
              <a:t>100</a:t>
            </a:r>
            <a:r>
              <a:rPr lang="zh-CN" altLang="en-US" sz="3200" dirty="0" smtClean="0">
                <a:solidFill>
                  <a:schemeClr val="bg1"/>
                </a:solidFill>
              </a:rPr>
              <a:t>厘米之间，常见于各地的海洋中。</a:t>
            </a:r>
            <a:endParaRPr lang="en-US" altLang="zh-CN" sz="3200" dirty="0" smtClean="0">
              <a:solidFill>
                <a:schemeClr val="bg1"/>
              </a:solidFill>
            </a:endParaRPr>
          </a:p>
          <a:p>
            <a:r>
              <a:rPr lang="zh-CN" altLang="en-US" sz="3200" dirty="0" smtClean="0">
                <a:solidFill>
                  <a:schemeClr val="bg1"/>
                </a:solidFill>
              </a:rPr>
              <a:t>水母身体的主要成分是水，其体内含水量一般可达</a:t>
            </a:r>
            <a:r>
              <a:rPr lang="en-US" altLang="zh-CN" sz="3200" dirty="0" smtClean="0">
                <a:solidFill>
                  <a:schemeClr val="bg1"/>
                </a:solidFill>
              </a:rPr>
              <a:t>98%</a:t>
            </a:r>
            <a:r>
              <a:rPr lang="zh-CN" altLang="en-US" sz="3200" dirty="0" smtClean="0">
                <a:solidFill>
                  <a:schemeClr val="bg1"/>
                </a:solidFill>
              </a:rPr>
              <a:t>以上</a:t>
            </a:r>
            <a:endParaRPr lang="en-US" altLang="zh-CN" sz="3200" dirty="0" smtClean="0">
              <a:solidFill>
                <a:schemeClr val="bg1"/>
              </a:solidFill>
            </a:endParaRPr>
          </a:p>
          <a:p>
            <a:r>
              <a:rPr lang="zh-CN" altLang="en-US" sz="3200" dirty="0" smtClean="0">
                <a:solidFill>
                  <a:schemeClr val="bg1"/>
                </a:solidFill>
              </a:rPr>
              <a:t>没有心脏</a:t>
            </a:r>
            <a:r>
              <a:rPr lang="en-US" altLang="zh-CN" sz="3200" dirty="0" smtClean="0">
                <a:solidFill>
                  <a:schemeClr val="bg1"/>
                </a:solidFill>
              </a:rPr>
              <a:t>﹑</a:t>
            </a:r>
            <a:r>
              <a:rPr lang="zh-CN" altLang="en-US" sz="3200" dirty="0" smtClean="0">
                <a:solidFill>
                  <a:schemeClr val="bg1"/>
                </a:solidFill>
              </a:rPr>
              <a:t>血液</a:t>
            </a:r>
            <a:r>
              <a:rPr lang="en-US" altLang="zh-CN" sz="3200" dirty="0" smtClean="0">
                <a:solidFill>
                  <a:schemeClr val="bg1"/>
                </a:solidFill>
              </a:rPr>
              <a:t>﹑</a:t>
            </a:r>
            <a:r>
              <a:rPr lang="zh-CN" altLang="en-US" sz="3200" dirty="0" smtClean="0">
                <a:solidFill>
                  <a:schemeClr val="bg1"/>
                </a:solidFill>
              </a:rPr>
              <a:t>鳃和骨骼</a:t>
            </a:r>
            <a:endParaRPr lang="zh-CN" altLang="en-US" sz="3200" dirty="0">
              <a:solidFill>
                <a:schemeClr val="bg1"/>
              </a:solidFill>
            </a:endParaRPr>
          </a:p>
        </p:txBody>
      </p:sp>
      <p:sp>
        <p:nvSpPr>
          <p:cNvPr id="4" name="云形 3">
            <a:hlinkClick r:id="rId3" action="ppaction://hlinksldjump"/>
          </p:cNvPr>
          <p:cNvSpPr/>
          <p:nvPr/>
        </p:nvSpPr>
        <p:spPr>
          <a:xfrm>
            <a:off x="7956376" y="548680"/>
            <a:ext cx="792088" cy="792088"/>
          </a:xfrm>
          <a:prstGeom prst="cloud">
            <a:avLst/>
          </a:prstGeom>
          <a:solidFill>
            <a:schemeClr val="accent5">
              <a:lumMod val="20000"/>
              <a:lumOff val="80000"/>
            </a:schemeClr>
          </a:solidFill>
          <a:ln>
            <a:solidFill>
              <a:schemeClr val="accent5">
                <a:lumMod val="40000"/>
                <a:lumOff val="60000"/>
              </a:schemeClr>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descr="u=1942162379,1793320636&amp;fm=23&amp;gp=0.jpg"/>
          <p:cNvPicPr>
            <a:picLocks noChangeAspect="1"/>
          </p:cNvPicPr>
          <p:nvPr/>
        </p:nvPicPr>
        <p:blipFill>
          <a:blip r:embed="rId4" cstate="print"/>
          <a:stretch>
            <a:fillRect/>
          </a:stretch>
        </p:blipFill>
        <p:spPr>
          <a:xfrm>
            <a:off x="0" y="881336"/>
            <a:ext cx="9562662" cy="5976664"/>
          </a:xfrm>
          <a:prstGeom prst="rect">
            <a:avLst/>
          </a:prstGeom>
        </p:spPr>
      </p:pic>
      <p:pic>
        <p:nvPicPr>
          <p:cNvPr id="7" name="图片 6" descr="u=2997153716,3756531238&amp;fm=21&amp;gp=0.jpg"/>
          <p:cNvPicPr>
            <a:picLocks noChangeAspect="1"/>
          </p:cNvPicPr>
          <p:nvPr/>
        </p:nvPicPr>
        <p:blipFill>
          <a:blip r:embed="rId5" cstate="print"/>
          <a:stretch>
            <a:fillRect/>
          </a:stretch>
        </p:blipFill>
        <p:spPr>
          <a:xfrm>
            <a:off x="611560" y="1196752"/>
            <a:ext cx="7992888" cy="532859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heckerboard(across)">
                                      <p:cBhvr>
                                        <p:cTn id="1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3000" b="-23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700808" y="260648"/>
            <a:ext cx="8229600" cy="1143000"/>
          </a:xfrm>
        </p:spPr>
        <p:txBody>
          <a:bodyPr/>
          <a:lstStyle/>
          <a:p>
            <a:r>
              <a:rPr lang="zh-CN" altLang="en-US" dirty="0" smtClean="0">
                <a:solidFill>
                  <a:schemeClr val="bg1"/>
                </a:solidFill>
              </a:rPr>
              <a:t>珊瑚</a:t>
            </a:r>
            <a:endParaRPr lang="zh-CN" altLang="en-US" dirty="0">
              <a:solidFill>
                <a:schemeClr val="bg1"/>
              </a:solidFill>
            </a:endParaRPr>
          </a:p>
        </p:txBody>
      </p:sp>
      <p:sp>
        <p:nvSpPr>
          <p:cNvPr id="3" name="云形 2">
            <a:hlinkClick r:id="rId3" action="ppaction://hlinksldjump"/>
          </p:cNvPr>
          <p:cNvSpPr/>
          <p:nvPr/>
        </p:nvSpPr>
        <p:spPr>
          <a:xfrm>
            <a:off x="7956376" y="548680"/>
            <a:ext cx="792088" cy="792088"/>
          </a:xfrm>
          <a:prstGeom prst="cloud">
            <a:avLst/>
          </a:prstGeom>
          <a:solidFill>
            <a:schemeClr val="accent5">
              <a:lumMod val="20000"/>
              <a:lumOff val="80000"/>
            </a:schemeClr>
          </a:solidFill>
          <a:ln>
            <a:solidFill>
              <a:schemeClr val="accent5">
                <a:lumMod val="40000"/>
                <a:lumOff val="60000"/>
              </a:schemeClr>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251520" y="1484784"/>
            <a:ext cx="8568952" cy="4832092"/>
          </a:xfrm>
          <a:prstGeom prst="rect">
            <a:avLst/>
          </a:prstGeom>
          <a:noFill/>
        </p:spPr>
        <p:txBody>
          <a:bodyPr wrap="square" rtlCol="0">
            <a:spAutoFit/>
          </a:bodyPr>
          <a:lstStyle/>
          <a:p>
            <a:r>
              <a:rPr lang="zh-CN" altLang="en-US" sz="2800" dirty="0" smtClean="0">
                <a:solidFill>
                  <a:schemeClr val="bg1"/>
                </a:solidFill>
              </a:rPr>
              <a:t>广义上的“珊瑚”它不是个单一的生物，它是由众多珊瑚虫及其分泌物和骸骨构成的组合体，即所谓非植物类的“珊瑚树”以及非矿物类的“珊瑚礁”。</a:t>
            </a:r>
            <a:endParaRPr lang="en-US" altLang="zh-CN" sz="2800" dirty="0" smtClean="0">
              <a:solidFill>
                <a:schemeClr val="bg1"/>
              </a:solidFill>
            </a:endParaRPr>
          </a:p>
          <a:p>
            <a:r>
              <a:rPr lang="zh-CN" altLang="en-US" sz="2800" dirty="0" smtClean="0">
                <a:solidFill>
                  <a:schemeClr val="bg1"/>
                </a:solidFill>
              </a:rPr>
              <a:t>食物从口进入，食物残渣从口排出，这类动物无头与躯干之分，没有神经中枢，只有弥散神经系统。</a:t>
            </a:r>
            <a:endParaRPr lang="en-US" altLang="zh-CN" sz="2800" dirty="0" smtClean="0">
              <a:solidFill>
                <a:schemeClr val="bg1"/>
              </a:solidFill>
            </a:endParaRPr>
          </a:p>
          <a:p>
            <a:r>
              <a:rPr lang="zh-CN" altLang="en-US" sz="2800" dirty="0" smtClean="0">
                <a:solidFill>
                  <a:schemeClr val="bg1"/>
                </a:solidFill>
              </a:rPr>
              <a:t>浮在海上的珊瑚为死珊瑚，在海下的珊瑚为活珊瑚。</a:t>
            </a:r>
            <a:endParaRPr lang="en-US" altLang="zh-CN" sz="2800" dirty="0" smtClean="0">
              <a:solidFill>
                <a:schemeClr val="bg1"/>
              </a:solidFill>
            </a:endParaRPr>
          </a:p>
          <a:p>
            <a:r>
              <a:rPr lang="zh-CN" altLang="en-US" sz="2800" dirty="0" smtClean="0">
                <a:solidFill>
                  <a:schemeClr val="bg1"/>
                </a:solidFill>
              </a:rPr>
              <a:t>珊瑚虫是一种海生圆筒状腔肠动物，在白色幼虫阶段便自动固定在先辈珊瑚的石灰质遗骨堆上，珊瑚是珊瑚虫分泌出的外壳，珊瑚的化学成分主要为</a:t>
            </a:r>
            <a:r>
              <a:rPr lang="en-US" altLang="zh-CN" sz="2800" dirty="0" smtClean="0">
                <a:solidFill>
                  <a:schemeClr val="bg1"/>
                </a:solidFill>
              </a:rPr>
              <a:t>CaCO3</a:t>
            </a:r>
            <a:r>
              <a:rPr lang="en-US" altLang="zh-CN" sz="2800" dirty="0" smtClean="0"/>
              <a:t> </a:t>
            </a:r>
            <a:r>
              <a:rPr lang="zh-CN" altLang="en-US" sz="2800" dirty="0" smtClean="0">
                <a:solidFill>
                  <a:schemeClr val="bg1"/>
                </a:solidFill>
              </a:rPr>
              <a:t>，以微晶方解石集合体形式存在，成分中还有一定数量的有机质</a:t>
            </a:r>
            <a:endParaRPr lang="zh-CN" altLang="en-US" sz="2800" dirty="0">
              <a:solidFill>
                <a:schemeClr val="bg1"/>
              </a:solidFill>
            </a:endParaRPr>
          </a:p>
        </p:txBody>
      </p:sp>
      <p:pic>
        <p:nvPicPr>
          <p:cNvPr id="5" name="图片 4" descr="0eb30f2442a7d9338daf4e0ead4bd11372f082025aaf297b.jpg"/>
          <p:cNvPicPr>
            <a:picLocks noChangeAspect="1"/>
          </p:cNvPicPr>
          <p:nvPr/>
        </p:nvPicPr>
        <p:blipFill>
          <a:blip r:embed="rId4" cstate="print"/>
          <a:stretch>
            <a:fillRect/>
          </a:stretch>
        </p:blipFill>
        <p:spPr>
          <a:xfrm>
            <a:off x="467544" y="1268760"/>
            <a:ext cx="8114084" cy="6040485"/>
          </a:xfrm>
          <a:prstGeom prst="rect">
            <a:avLst/>
          </a:prstGeom>
        </p:spPr>
      </p:pic>
      <p:pic>
        <p:nvPicPr>
          <p:cNvPr id="6" name="图片 5" descr="8694a4c27d1ed21b21ce8498ad6eddc450da81cb39db1f7b.jpg"/>
          <p:cNvPicPr>
            <a:picLocks noChangeAspect="1"/>
          </p:cNvPicPr>
          <p:nvPr/>
        </p:nvPicPr>
        <p:blipFill>
          <a:blip r:embed="rId5" cstate="print"/>
          <a:stretch>
            <a:fillRect/>
          </a:stretch>
        </p:blipFill>
        <p:spPr>
          <a:xfrm>
            <a:off x="395536" y="1124744"/>
            <a:ext cx="8172400" cy="612759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4)">
                                      <p:cBhvr>
                                        <p:cTn id="1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5000" b="-15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484784" y="476672"/>
            <a:ext cx="8229600" cy="1143000"/>
          </a:xfrm>
        </p:spPr>
        <p:txBody>
          <a:bodyPr>
            <a:normAutofit/>
          </a:bodyPr>
          <a:lstStyle/>
          <a:p>
            <a:r>
              <a:rPr lang="zh-CN" altLang="en-US" sz="6000" dirty="0" smtClean="0">
                <a:latin typeface="+mn-ea"/>
                <a:ea typeface="+mn-ea"/>
              </a:rPr>
              <a:t>海豹</a:t>
            </a:r>
            <a:endParaRPr lang="zh-CN" altLang="en-US" sz="6000" dirty="0">
              <a:latin typeface="+mn-ea"/>
              <a:ea typeface="+mn-ea"/>
            </a:endParaRPr>
          </a:p>
        </p:txBody>
      </p:sp>
      <p:pic>
        <p:nvPicPr>
          <p:cNvPr id="3" name="图片 2" descr="u=2660537306,1543705531&amp;fm=21&amp;gp=0.jpg"/>
          <p:cNvPicPr>
            <a:picLocks noChangeAspect="1"/>
          </p:cNvPicPr>
          <p:nvPr/>
        </p:nvPicPr>
        <p:blipFill>
          <a:blip r:embed="rId3" cstate="print"/>
          <a:stretch>
            <a:fillRect/>
          </a:stretch>
        </p:blipFill>
        <p:spPr>
          <a:xfrm>
            <a:off x="0" y="1484784"/>
            <a:ext cx="8748464" cy="622867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1000" b="-21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412776" y="0"/>
            <a:ext cx="8229600" cy="1143000"/>
          </a:xfrm>
        </p:spPr>
        <p:txBody>
          <a:bodyPr/>
          <a:lstStyle/>
          <a:p>
            <a:r>
              <a:rPr lang="zh-CN" altLang="en-US" dirty="0" smtClean="0"/>
              <a:t>鲎（</a:t>
            </a:r>
            <a:r>
              <a:rPr lang="en-US" altLang="zh-CN" dirty="0" err="1" smtClean="0"/>
              <a:t>hòu</a:t>
            </a:r>
            <a:r>
              <a:rPr lang="zh-CN" altLang="en-US" dirty="0" smtClean="0"/>
              <a:t>）</a:t>
            </a:r>
            <a:endParaRPr lang="zh-CN" altLang="en-US" dirty="0"/>
          </a:p>
        </p:txBody>
      </p:sp>
      <p:sp>
        <p:nvSpPr>
          <p:cNvPr id="4" name="TextBox 3"/>
          <p:cNvSpPr txBox="1"/>
          <p:nvPr/>
        </p:nvSpPr>
        <p:spPr>
          <a:xfrm>
            <a:off x="323528" y="1772816"/>
            <a:ext cx="7992888" cy="1754326"/>
          </a:xfrm>
          <a:prstGeom prst="rect">
            <a:avLst/>
          </a:prstGeom>
          <a:noFill/>
        </p:spPr>
        <p:txBody>
          <a:bodyPr wrap="square" rtlCol="0">
            <a:spAutoFit/>
          </a:bodyPr>
          <a:lstStyle/>
          <a:p>
            <a:r>
              <a:rPr lang="zh-CN" altLang="en-US" sz="3600" dirty="0" smtClean="0">
                <a:solidFill>
                  <a:schemeClr val="accent5">
                    <a:lumMod val="20000"/>
                    <a:lumOff val="80000"/>
                  </a:schemeClr>
                </a:solidFill>
              </a:rPr>
              <a:t>鲎（</a:t>
            </a:r>
            <a:r>
              <a:rPr lang="en-US" altLang="zh-CN" sz="3600" dirty="0" err="1" smtClean="0">
                <a:solidFill>
                  <a:schemeClr val="accent5">
                    <a:lumMod val="20000"/>
                    <a:lumOff val="80000"/>
                  </a:schemeClr>
                </a:solidFill>
              </a:rPr>
              <a:t>hòu</a:t>
            </a:r>
            <a:r>
              <a:rPr lang="zh-CN" altLang="en-US" sz="3600" dirty="0" smtClean="0">
                <a:solidFill>
                  <a:schemeClr val="accent5">
                    <a:lumMod val="20000"/>
                    <a:lumOff val="80000"/>
                  </a:schemeClr>
                </a:solidFill>
              </a:rPr>
              <a:t>）亦称马蹄蟹。</a:t>
            </a:r>
            <a:endParaRPr lang="en-US" altLang="zh-CN" sz="3600" dirty="0" smtClean="0">
              <a:solidFill>
                <a:schemeClr val="accent5">
                  <a:lumMod val="20000"/>
                  <a:lumOff val="80000"/>
                </a:schemeClr>
              </a:solidFill>
            </a:endParaRPr>
          </a:p>
          <a:p>
            <a:r>
              <a:rPr lang="zh-CN" altLang="en-US" sz="3600" dirty="0" smtClean="0">
                <a:solidFill>
                  <a:schemeClr val="accent5">
                    <a:lumMod val="20000"/>
                    <a:lumOff val="80000"/>
                  </a:schemeClr>
                </a:solidFill>
              </a:rPr>
              <a:t>与三叶虫 （现在只有化石）一样古老</a:t>
            </a:r>
            <a:endParaRPr lang="en-US" altLang="zh-CN" sz="3600" dirty="0" smtClean="0">
              <a:solidFill>
                <a:schemeClr val="accent5">
                  <a:lumMod val="20000"/>
                  <a:lumOff val="80000"/>
                </a:schemeClr>
              </a:solidFill>
            </a:endParaRPr>
          </a:p>
          <a:p>
            <a:r>
              <a:rPr lang="zh-CN" altLang="en-US" sz="3600" dirty="0" smtClean="0">
                <a:solidFill>
                  <a:schemeClr val="accent5">
                    <a:lumMod val="20000"/>
                    <a:lumOff val="80000"/>
                  </a:schemeClr>
                </a:solidFill>
              </a:rPr>
              <a:t>有“活化石”之称</a:t>
            </a:r>
            <a:endParaRPr lang="zh-CN" altLang="en-US" sz="3600" dirty="0">
              <a:solidFill>
                <a:schemeClr val="accent5">
                  <a:lumMod val="20000"/>
                  <a:lumOff val="80000"/>
                </a:schemeClr>
              </a:solidFill>
            </a:endParaRPr>
          </a:p>
        </p:txBody>
      </p:sp>
      <p:pic>
        <p:nvPicPr>
          <p:cNvPr id="5" name="图片 4" descr="00e93901213fb80e32527aa334d12f2eb8389b504ec2b4fe.jpg"/>
          <p:cNvPicPr>
            <a:picLocks noChangeAspect="1"/>
          </p:cNvPicPr>
          <p:nvPr/>
        </p:nvPicPr>
        <p:blipFill>
          <a:blip r:embed="rId3" cstate="print"/>
          <a:stretch>
            <a:fillRect/>
          </a:stretch>
        </p:blipFill>
        <p:spPr>
          <a:xfrm>
            <a:off x="0" y="908720"/>
            <a:ext cx="9144000" cy="63153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2000" b="-12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484784" y="260648"/>
            <a:ext cx="8229600" cy="1143000"/>
          </a:xfrm>
        </p:spPr>
        <p:txBody>
          <a:bodyPr>
            <a:normAutofit/>
          </a:bodyPr>
          <a:lstStyle/>
          <a:p>
            <a:r>
              <a:rPr lang="zh-CN" altLang="en-US" sz="6000" dirty="0" smtClean="0">
                <a:solidFill>
                  <a:schemeClr val="accent5">
                    <a:lumMod val="20000"/>
                    <a:lumOff val="80000"/>
                  </a:schemeClr>
                </a:solidFill>
                <a:latin typeface="+mn-ea"/>
                <a:ea typeface="+mn-ea"/>
              </a:rPr>
              <a:t>蝴蝶鱼</a:t>
            </a:r>
            <a:endParaRPr lang="zh-CN" altLang="en-US" sz="6000" dirty="0">
              <a:solidFill>
                <a:schemeClr val="accent5">
                  <a:lumMod val="20000"/>
                  <a:lumOff val="80000"/>
                </a:schemeClr>
              </a:solidFill>
              <a:latin typeface="+mn-ea"/>
              <a:ea typeface="+mn-ea"/>
            </a:endParaRPr>
          </a:p>
        </p:txBody>
      </p:sp>
      <p:pic>
        <p:nvPicPr>
          <p:cNvPr id="3" name="图片 2" descr="u=180025268,2152108449&amp;fm=23&amp;gp=0.jpg"/>
          <p:cNvPicPr>
            <a:picLocks noChangeAspect="1"/>
          </p:cNvPicPr>
          <p:nvPr/>
        </p:nvPicPr>
        <p:blipFill>
          <a:blip r:embed="rId3" cstate="print"/>
          <a:stretch>
            <a:fillRect/>
          </a:stretch>
        </p:blipFill>
        <p:spPr>
          <a:xfrm>
            <a:off x="899592" y="1162776"/>
            <a:ext cx="7593632" cy="56952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7000" b="-7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916832" y="260648"/>
            <a:ext cx="8229600" cy="1143000"/>
          </a:xfrm>
        </p:spPr>
        <p:txBody>
          <a:bodyPr>
            <a:normAutofit/>
          </a:bodyPr>
          <a:lstStyle/>
          <a:p>
            <a:r>
              <a:rPr lang="zh-CN" altLang="en-US" sz="6000" dirty="0" smtClean="0">
                <a:latin typeface="+mn-ea"/>
                <a:ea typeface="+mn-ea"/>
              </a:rPr>
              <a:t>海星</a:t>
            </a:r>
            <a:endParaRPr lang="zh-CN" altLang="en-US" sz="6000" dirty="0">
              <a:latin typeface="+mn-ea"/>
              <a:ea typeface="+mn-ea"/>
            </a:endParaRPr>
          </a:p>
        </p:txBody>
      </p:sp>
      <p:pic>
        <p:nvPicPr>
          <p:cNvPr id="3" name="图片 2" descr="u=2746936387,325062330&amp;fm=21&amp;gp=0.jpg"/>
          <p:cNvPicPr>
            <a:picLocks noChangeAspect="1"/>
          </p:cNvPicPr>
          <p:nvPr/>
        </p:nvPicPr>
        <p:blipFill>
          <a:blip r:embed="rId3" cstate="print"/>
          <a:stretch>
            <a:fillRect/>
          </a:stretch>
        </p:blipFill>
        <p:spPr>
          <a:xfrm>
            <a:off x="1763688" y="260648"/>
            <a:ext cx="7024414" cy="70244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3"/>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8000" b="-18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916832" y="260648"/>
            <a:ext cx="8229600" cy="1143000"/>
          </a:xfrm>
        </p:spPr>
        <p:txBody>
          <a:bodyPr>
            <a:normAutofit/>
          </a:bodyPr>
          <a:lstStyle/>
          <a:p>
            <a:r>
              <a:rPr lang="zh-CN" altLang="en-US" sz="6000" dirty="0" smtClean="0">
                <a:latin typeface="+mn-ea"/>
                <a:ea typeface="+mn-ea"/>
              </a:rPr>
              <a:t>海胆</a:t>
            </a:r>
            <a:endParaRPr lang="zh-CN" altLang="en-US" sz="6000" dirty="0">
              <a:latin typeface="+mn-ea"/>
              <a:ea typeface="+mn-ea"/>
            </a:endParaRPr>
          </a:p>
        </p:txBody>
      </p:sp>
      <p:pic>
        <p:nvPicPr>
          <p:cNvPr id="3" name="图片 2" descr="u=3580829042,426881449&amp;fm=90&amp;gp=0.jpg"/>
          <p:cNvPicPr>
            <a:picLocks noChangeAspect="1"/>
          </p:cNvPicPr>
          <p:nvPr/>
        </p:nvPicPr>
        <p:blipFill>
          <a:blip r:embed="rId3" cstate="print"/>
          <a:stretch>
            <a:fillRect/>
          </a:stretch>
        </p:blipFill>
        <p:spPr>
          <a:xfrm>
            <a:off x="1619672" y="1239834"/>
            <a:ext cx="7524328" cy="56181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50000" b="-50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484784" y="260648"/>
            <a:ext cx="8229600" cy="1143000"/>
          </a:xfrm>
        </p:spPr>
        <p:txBody>
          <a:bodyPr>
            <a:normAutofit/>
          </a:bodyPr>
          <a:lstStyle/>
          <a:p>
            <a:r>
              <a:rPr lang="zh-CN" altLang="en-US" sz="6000" dirty="0" smtClean="0">
                <a:solidFill>
                  <a:schemeClr val="accent1">
                    <a:lumMod val="20000"/>
                    <a:lumOff val="80000"/>
                  </a:schemeClr>
                </a:solidFill>
                <a:latin typeface="+mn-ea"/>
                <a:ea typeface="+mn-ea"/>
              </a:rPr>
              <a:t>弹涂鱼</a:t>
            </a:r>
            <a:endParaRPr lang="zh-CN" altLang="en-US" sz="6000" dirty="0">
              <a:solidFill>
                <a:schemeClr val="accent1">
                  <a:lumMod val="20000"/>
                  <a:lumOff val="80000"/>
                </a:schemeClr>
              </a:solidFill>
              <a:latin typeface="+mn-ea"/>
              <a:ea typeface="+mn-ea"/>
            </a:endParaRPr>
          </a:p>
        </p:txBody>
      </p:sp>
      <p:sp>
        <p:nvSpPr>
          <p:cNvPr id="3" name="TextBox 2"/>
          <p:cNvSpPr txBox="1"/>
          <p:nvPr/>
        </p:nvSpPr>
        <p:spPr>
          <a:xfrm>
            <a:off x="683568" y="2060848"/>
            <a:ext cx="7632848" cy="2062103"/>
          </a:xfrm>
          <a:prstGeom prst="rect">
            <a:avLst/>
          </a:prstGeom>
          <a:noFill/>
        </p:spPr>
        <p:txBody>
          <a:bodyPr wrap="square" rtlCol="0">
            <a:spAutoFit/>
          </a:bodyPr>
          <a:lstStyle/>
          <a:p>
            <a:r>
              <a:rPr lang="zh-CN" altLang="en-US" sz="3200" dirty="0" smtClean="0">
                <a:solidFill>
                  <a:schemeClr val="accent5">
                    <a:lumMod val="20000"/>
                    <a:lumOff val="80000"/>
                  </a:schemeClr>
                </a:solidFill>
              </a:rPr>
              <a:t>弹涂鱼有鳃，是真正的鱼，一类进化程度较低的古老两栖类动物。</a:t>
            </a:r>
            <a:endParaRPr lang="en-US" altLang="zh-CN" sz="3200" dirty="0" smtClean="0">
              <a:solidFill>
                <a:schemeClr val="accent5">
                  <a:lumMod val="20000"/>
                  <a:lumOff val="80000"/>
                </a:schemeClr>
              </a:solidFill>
            </a:endParaRPr>
          </a:p>
          <a:p>
            <a:r>
              <a:rPr lang="zh-CN" altLang="en-US" sz="3200" dirty="0" smtClean="0">
                <a:solidFill>
                  <a:schemeClr val="accent5">
                    <a:lumMod val="20000"/>
                    <a:lumOff val="80000"/>
                  </a:schemeClr>
                </a:solidFill>
              </a:rPr>
              <a:t>喜欢在烈日下跑来跑去，所以需要随时使身体保持湿润，否则就会死亡。</a:t>
            </a:r>
            <a:endParaRPr lang="zh-CN" altLang="en-US" sz="3200" dirty="0">
              <a:solidFill>
                <a:schemeClr val="accent5">
                  <a:lumMod val="20000"/>
                  <a:lumOff val="80000"/>
                </a:schemeClr>
              </a:solidFill>
            </a:endParaRPr>
          </a:p>
        </p:txBody>
      </p:sp>
      <p:pic>
        <p:nvPicPr>
          <p:cNvPr id="4" name="图片 3" descr="d8f9d72a6059252d42389c77369b033b5ab5c9ea15ce81aa.jpg"/>
          <p:cNvPicPr>
            <a:picLocks noChangeAspect="1"/>
          </p:cNvPicPr>
          <p:nvPr/>
        </p:nvPicPr>
        <p:blipFill>
          <a:blip r:embed="rId3" cstate="print"/>
          <a:stretch>
            <a:fillRect/>
          </a:stretch>
        </p:blipFill>
        <p:spPr>
          <a:xfrm>
            <a:off x="-252536" y="1556792"/>
            <a:ext cx="10397341" cy="48965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4"/>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4"/>
                                        </p:tgtEl>
                                        <p:attrNameLst>
                                          <p:attrName>ppt_y</p:attrName>
                                        </p:attrNameLst>
                                      </p:cBhvr>
                                      <p:tavLst>
                                        <p:tav tm="0">
                                          <p:val>
                                            <p:strVal val="#ppt_y"/>
                                          </p:val>
                                        </p:tav>
                                        <p:tav tm="100000">
                                          <p:val>
                                            <p:strVal val="#ppt_y"/>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0000" b="-20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844824" y="332656"/>
            <a:ext cx="8229600" cy="1143000"/>
          </a:xfrm>
        </p:spPr>
        <p:txBody>
          <a:bodyPr>
            <a:normAutofit/>
          </a:bodyPr>
          <a:lstStyle/>
          <a:p>
            <a:r>
              <a:rPr lang="zh-CN" altLang="en-US" sz="6000" dirty="0" smtClean="0">
                <a:latin typeface="+mn-ea"/>
                <a:ea typeface="+mn-ea"/>
              </a:rPr>
              <a:t>海龟</a:t>
            </a:r>
            <a:endParaRPr lang="zh-CN" altLang="en-US" sz="6000" dirty="0">
              <a:latin typeface="+mn-ea"/>
              <a:ea typeface="+mn-ea"/>
            </a:endParaRPr>
          </a:p>
        </p:txBody>
      </p:sp>
      <p:sp>
        <p:nvSpPr>
          <p:cNvPr id="3" name="TextBox 2"/>
          <p:cNvSpPr txBox="1"/>
          <p:nvPr/>
        </p:nvSpPr>
        <p:spPr>
          <a:xfrm>
            <a:off x="539552" y="2348880"/>
            <a:ext cx="8136904" cy="3416320"/>
          </a:xfrm>
          <a:prstGeom prst="rect">
            <a:avLst/>
          </a:prstGeom>
          <a:noFill/>
        </p:spPr>
        <p:txBody>
          <a:bodyPr wrap="square" rtlCol="0">
            <a:spAutoFit/>
          </a:bodyPr>
          <a:lstStyle/>
          <a:p>
            <a:r>
              <a:rPr lang="zh-CN" altLang="en-US" sz="3600" dirty="0" smtClean="0">
                <a:solidFill>
                  <a:schemeClr val="tx1">
                    <a:lumMod val="95000"/>
                    <a:lumOff val="5000"/>
                  </a:schemeClr>
                </a:solidFill>
                <a:latin typeface="+mn-ea"/>
              </a:rPr>
              <a:t>国家二级保护动物</a:t>
            </a:r>
            <a:endParaRPr lang="en-US" altLang="zh-CN" sz="3600" dirty="0" smtClean="0">
              <a:solidFill>
                <a:schemeClr val="tx1">
                  <a:lumMod val="95000"/>
                  <a:lumOff val="5000"/>
                </a:schemeClr>
              </a:solidFill>
              <a:latin typeface="+mn-ea"/>
            </a:endParaRPr>
          </a:p>
          <a:p>
            <a:r>
              <a:rPr lang="zh-CN" altLang="en-US" sz="3600" dirty="0" smtClean="0">
                <a:solidFill>
                  <a:schemeClr val="tx1">
                    <a:lumMod val="95000"/>
                    <a:lumOff val="5000"/>
                  </a:schemeClr>
                </a:solidFill>
                <a:latin typeface="+mn-ea"/>
              </a:rPr>
              <a:t>海龟的祖先早在</a:t>
            </a:r>
            <a:r>
              <a:rPr lang="en-US" altLang="zh-CN" sz="3600" dirty="0" smtClean="0">
                <a:solidFill>
                  <a:schemeClr val="tx1">
                    <a:lumMod val="95000"/>
                    <a:lumOff val="5000"/>
                  </a:schemeClr>
                </a:solidFill>
                <a:latin typeface="+mn-ea"/>
              </a:rPr>
              <a:t>2</a:t>
            </a:r>
            <a:r>
              <a:rPr lang="zh-CN" altLang="en-US" sz="3600" dirty="0" smtClean="0">
                <a:solidFill>
                  <a:schemeClr val="tx1">
                    <a:lumMod val="95000"/>
                    <a:lumOff val="5000"/>
                  </a:schemeClr>
                </a:solidFill>
                <a:latin typeface="+mn-ea"/>
              </a:rPr>
              <a:t>亿多年前就出现在地球上了，是有名的“活化石”。据</a:t>
            </a:r>
            <a:r>
              <a:rPr lang="en-US" altLang="zh-CN" sz="3600" dirty="0" smtClean="0">
                <a:solidFill>
                  <a:schemeClr val="tx1">
                    <a:lumMod val="95000"/>
                    <a:lumOff val="5000"/>
                  </a:schemeClr>
                </a:solidFill>
                <a:latin typeface="+mn-ea"/>
              </a:rPr>
              <a:t>《</a:t>
            </a:r>
            <a:r>
              <a:rPr lang="zh-CN" altLang="en-US" sz="3600" dirty="0" smtClean="0">
                <a:solidFill>
                  <a:schemeClr val="tx1">
                    <a:lumMod val="95000"/>
                    <a:lumOff val="5000"/>
                  </a:schemeClr>
                </a:solidFill>
                <a:latin typeface="+mn-ea"/>
              </a:rPr>
              <a:t>世界吉尼斯纪录大全</a:t>
            </a:r>
            <a:r>
              <a:rPr lang="en-US" altLang="zh-CN" sz="3600" dirty="0" smtClean="0">
                <a:solidFill>
                  <a:schemeClr val="tx1">
                    <a:lumMod val="95000"/>
                    <a:lumOff val="5000"/>
                  </a:schemeClr>
                </a:solidFill>
                <a:latin typeface="+mn-ea"/>
              </a:rPr>
              <a:t>》</a:t>
            </a:r>
            <a:r>
              <a:rPr lang="zh-CN" altLang="en-US" sz="3600" dirty="0" smtClean="0">
                <a:solidFill>
                  <a:schemeClr val="tx1">
                    <a:lumMod val="95000"/>
                    <a:lumOff val="5000"/>
                  </a:schemeClr>
                </a:solidFill>
                <a:latin typeface="+mn-ea"/>
              </a:rPr>
              <a:t>记载，海龟的寿命最长可达</a:t>
            </a:r>
            <a:r>
              <a:rPr lang="en-US" altLang="zh-CN" sz="3600" dirty="0" smtClean="0">
                <a:solidFill>
                  <a:schemeClr val="tx1">
                    <a:lumMod val="95000"/>
                    <a:lumOff val="5000"/>
                  </a:schemeClr>
                </a:solidFill>
                <a:latin typeface="+mn-ea"/>
              </a:rPr>
              <a:t>152</a:t>
            </a:r>
            <a:r>
              <a:rPr lang="zh-CN" altLang="en-US" sz="3600" dirty="0" smtClean="0">
                <a:solidFill>
                  <a:schemeClr val="tx1">
                    <a:lumMod val="95000"/>
                    <a:lumOff val="5000"/>
                  </a:schemeClr>
                </a:solidFill>
                <a:latin typeface="+mn-ea"/>
              </a:rPr>
              <a:t>年，是动物中当之无愧的老寿星。</a:t>
            </a:r>
            <a:endParaRPr lang="zh-CN" altLang="en-US" sz="3600" dirty="0">
              <a:solidFill>
                <a:schemeClr val="tx1">
                  <a:lumMod val="95000"/>
                  <a:lumOff val="5000"/>
                </a:schemeClr>
              </a:solidFill>
              <a:latin typeface="+mn-ea"/>
            </a:endParaRPr>
          </a:p>
        </p:txBody>
      </p:sp>
      <p:pic>
        <p:nvPicPr>
          <p:cNvPr id="4" name="图片 3" descr="11203751_182215374157_2.jpg"/>
          <p:cNvPicPr>
            <a:picLocks noChangeAspect="1"/>
          </p:cNvPicPr>
          <p:nvPr/>
        </p:nvPicPr>
        <p:blipFill>
          <a:blip r:embed="rId3" cstate="print"/>
          <a:stretch>
            <a:fillRect/>
          </a:stretch>
        </p:blipFill>
        <p:spPr>
          <a:xfrm>
            <a:off x="0" y="1412776"/>
            <a:ext cx="9144000" cy="609897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style.rotation</p:attrName>
                                        </p:attrNameLst>
                                      </p:cBhvr>
                                      <p:tavLst>
                                        <p:tav tm="0">
                                          <p:val>
                                            <p:fltVal val="720"/>
                                          </p:val>
                                        </p:tav>
                                        <p:tav tm="100000">
                                          <p:val>
                                            <p:fltVal val="0"/>
                                          </p:val>
                                        </p:tav>
                                      </p:tavLst>
                                    </p:anim>
                                    <p:anim calcmode="lin" valueType="num">
                                      <p:cBhvr>
                                        <p:cTn id="9" dur="2000" fill="hold"/>
                                        <p:tgtEl>
                                          <p:spTgt spid="4"/>
                                        </p:tgtEl>
                                        <p:attrNameLst>
                                          <p:attrName>ppt_h</p:attrName>
                                        </p:attrNameLst>
                                      </p:cBhvr>
                                      <p:tavLst>
                                        <p:tav tm="0">
                                          <p:val>
                                            <p:fltVal val="0"/>
                                          </p:val>
                                        </p:tav>
                                        <p:tav tm="100000">
                                          <p:val>
                                            <p:strVal val="#ppt_h"/>
                                          </p:val>
                                        </p:tav>
                                      </p:tavLst>
                                    </p:anim>
                                    <p:anim calcmode="lin" valueType="num">
                                      <p:cBhvr>
                                        <p:cTn id="10" dur="2000" fill="hold"/>
                                        <p:tgtEl>
                                          <p:spTgt spid="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3000" b="-23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844824" y="332656"/>
            <a:ext cx="8229600" cy="1143000"/>
          </a:xfrm>
        </p:spPr>
        <p:txBody>
          <a:bodyPr>
            <a:normAutofit/>
          </a:bodyPr>
          <a:lstStyle/>
          <a:p>
            <a:r>
              <a:rPr lang="zh-CN" altLang="en-US" sz="6000" dirty="0" smtClean="0">
                <a:latin typeface="+mn-ea"/>
                <a:ea typeface="+mn-ea"/>
              </a:rPr>
              <a:t>贝类</a:t>
            </a:r>
            <a:endParaRPr lang="zh-CN" altLang="en-US" sz="6000" dirty="0">
              <a:latin typeface="+mn-ea"/>
              <a:ea typeface="+mn-ea"/>
            </a:endParaRPr>
          </a:p>
        </p:txBody>
      </p:sp>
      <p:sp>
        <p:nvSpPr>
          <p:cNvPr id="4" name="TextBox 3"/>
          <p:cNvSpPr txBox="1"/>
          <p:nvPr/>
        </p:nvSpPr>
        <p:spPr>
          <a:xfrm>
            <a:off x="323528" y="1340768"/>
            <a:ext cx="7704856" cy="5078313"/>
          </a:xfrm>
          <a:prstGeom prst="rect">
            <a:avLst/>
          </a:prstGeom>
          <a:noFill/>
        </p:spPr>
        <p:txBody>
          <a:bodyPr wrap="square" rtlCol="0">
            <a:spAutoFit/>
          </a:bodyPr>
          <a:lstStyle/>
          <a:p>
            <a:r>
              <a:rPr lang="zh-CN" altLang="en-US" sz="3600" dirty="0" smtClean="0"/>
              <a:t>贝类，属软体动物门中的瓣鳃纲（或双壳纲）。因一般体外披有</a:t>
            </a:r>
            <a:r>
              <a:rPr lang="en-US" altLang="zh-CN" sz="3600" dirty="0" smtClean="0"/>
              <a:t>1—2</a:t>
            </a:r>
            <a:r>
              <a:rPr lang="zh-CN" altLang="en-US" sz="3600" dirty="0" smtClean="0"/>
              <a:t>块贝壳，故名。</a:t>
            </a:r>
            <a:endParaRPr lang="en-US" altLang="zh-CN" sz="3600" dirty="0" smtClean="0"/>
          </a:p>
          <a:p>
            <a:r>
              <a:rPr lang="zh-CN" altLang="en-US" sz="3600" dirty="0" smtClean="0"/>
              <a:t>贝类的身体柔软，左右对称，不分节，由头、斧足、内脏囊、外套膜和贝壳</a:t>
            </a:r>
            <a:r>
              <a:rPr lang="en-US" altLang="zh-CN" sz="3600" dirty="0" smtClean="0"/>
              <a:t>5</a:t>
            </a:r>
            <a:r>
              <a:rPr lang="zh-CN" altLang="en-US" sz="3600" dirty="0" smtClean="0"/>
              <a:t>部分组成。</a:t>
            </a:r>
            <a:endParaRPr lang="en-US" altLang="zh-CN" sz="3600" dirty="0" smtClean="0"/>
          </a:p>
          <a:p>
            <a:r>
              <a:rPr lang="zh-CN" altLang="en-US" sz="3600" dirty="0" smtClean="0"/>
              <a:t>贝类靠鳃和肺呼吸。</a:t>
            </a:r>
            <a:endParaRPr lang="en-US" altLang="zh-CN" sz="3600" dirty="0" smtClean="0"/>
          </a:p>
          <a:p>
            <a:r>
              <a:rPr lang="zh-CN" altLang="en-US" sz="3600" dirty="0" smtClean="0"/>
              <a:t>贝类的摄食方式有捕食和滤食之分。</a:t>
            </a:r>
            <a:endParaRPr lang="en-US" altLang="zh-CN" sz="3600" dirty="0" smtClean="0"/>
          </a:p>
          <a:p>
            <a:r>
              <a:rPr lang="zh-CN" altLang="en-US" sz="3600" dirty="0" smtClean="0"/>
              <a:t>雌雄异体或雌雄同体。</a:t>
            </a:r>
            <a:endParaRPr lang="zh-CN" altLang="en-US" sz="3600" dirty="0"/>
          </a:p>
        </p:txBody>
      </p:sp>
      <p:pic>
        <p:nvPicPr>
          <p:cNvPr id="5" name="图片 4" descr="12682123861r0wNhaH.jpg"/>
          <p:cNvPicPr>
            <a:picLocks noChangeAspect="1"/>
          </p:cNvPicPr>
          <p:nvPr/>
        </p:nvPicPr>
        <p:blipFill>
          <a:blip r:embed="rId3" cstate="print"/>
          <a:stretch>
            <a:fillRect/>
          </a:stretch>
        </p:blipFill>
        <p:spPr>
          <a:xfrm>
            <a:off x="395536" y="1196752"/>
            <a:ext cx="7896877" cy="59226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4000" b="-14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844824" y="332656"/>
            <a:ext cx="8229600" cy="1143000"/>
          </a:xfrm>
        </p:spPr>
        <p:txBody>
          <a:bodyPr>
            <a:normAutofit/>
          </a:bodyPr>
          <a:lstStyle/>
          <a:p>
            <a:r>
              <a:rPr lang="zh-CN" altLang="en-US" sz="6000" dirty="0" smtClean="0">
                <a:latin typeface="+mn-ea"/>
                <a:ea typeface="+mn-ea"/>
              </a:rPr>
              <a:t>海狮</a:t>
            </a:r>
            <a:endParaRPr lang="zh-CN" altLang="en-US" sz="6000" dirty="0">
              <a:latin typeface="+mn-ea"/>
              <a:ea typeface="+mn-ea"/>
            </a:endParaRPr>
          </a:p>
        </p:txBody>
      </p:sp>
      <p:pic>
        <p:nvPicPr>
          <p:cNvPr id="3" name="图片 2" descr="32fa828ba61ea8d3df10cbfd960a304e241f95cad1c86024.jpg"/>
          <p:cNvPicPr>
            <a:picLocks noChangeAspect="1"/>
          </p:cNvPicPr>
          <p:nvPr/>
        </p:nvPicPr>
        <p:blipFill>
          <a:blip r:embed="rId3" cstate="print"/>
          <a:stretch>
            <a:fillRect/>
          </a:stretch>
        </p:blipFill>
        <p:spPr>
          <a:xfrm>
            <a:off x="2411760" y="0"/>
            <a:ext cx="7926176"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63000" b="-63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3204864" y="548680"/>
            <a:ext cx="8229600" cy="1143000"/>
          </a:xfrm>
        </p:spPr>
        <p:txBody>
          <a:bodyPr>
            <a:normAutofit/>
          </a:bodyPr>
          <a:lstStyle/>
          <a:p>
            <a:r>
              <a:rPr lang="zh-CN" altLang="en-US" sz="6000" dirty="0" smtClean="0">
                <a:latin typeface="+mn-ea"/>
                <a:ea typeface="+mn-ea"/>
              </a:rPr>
              <a:t>蝠鲼</a:t>
            </a:r>
            <a:endParaRPr lang="zh-CN" altLang="en-US" sz="6000" dirty="0">
              <a:latin typeface="+mn-ea"/>
              <a:ea typeface="+mn-ea"/>
            </a:endParaRPr>
          </a:p>
        </p:txBody>
      </p:sp>
      <p:sp>
        <p:nvSpPr>
          <p:cNvPr id="3" name="TextBox 2"/>
          <p:cNvSpPr txBox="1"/>
          <p:nvPr/>
        </p:nvSpPr>
        <p:spPr>
          <a:xfrm>
            <a:off x="539552" y="2204864"/>
            <a:ext cx="7416824" cy="3416320"/>
          </a:xfrm>
          <a:prstGeom prst="rect">
            <a:avLst/>
          </a:prstGeom>
          <a:noFill/>
        </p:spPr>
        <p:txBody>
          <a:bodyPr wrap="square" rtlCol="0">
            <a:spAutoFit/>
          </a:bodyPr>
          <a:lstStyle/>
          <a:p>
            <a:r>
              <a:rPr lang="zh-CN" altLang="en-US" sz="3600" dirty="0" smtClean="0">
                <a:solidFill>
                  <a:schemeClr val="tx1">
                    <a:lumMod val="95000"/>
                    <a:lumOff val="5000"/>
                  </a:schemeClr>
                </a:solidFill>
              </a:rPr>
              <a:t>蝠鲼（拼音为</a:t>
            </a:r>
            <a:r>
              <a:rPr lang="en-US" altLang="zh-CN" sz="3600" dirty="0" err="1" smtClean="0">
                <a:solidFill>
                  <a:schemeClr val="tx1">
                    <a:lumMod val="95000"/>
                    <a:lumOff val="5000"/>
                  </a:schemeClr>
                </a:solidFill>
              </a:rPr>
              <a:t>fú</a:t>
            </a:r>
            <a:r>
              <a:rPr lang="en-US" altLang="zh-CN" sz="3600" dirty="0" smtClean="0">
                <a:solidFill>
                  <a:schemeClr val="tx1">
                    <a:lumMod val="95000"/>
                    <a:lumOff val="5000"/>
                  </a:schemeClr>
                </a:solidFill>
              </a:rPr>
              <a:t> </a:t>
            </a:r>
            <a:r>
              <a:rPr lang="en-US" altLang="zh-CN" sz="3600" dirty="0" err="1" smtClean="0">
                <a:solidFill>
                  <a:schemeClr val="tx1">
                    <a:lumMod val="95000"/>
                    <a:lumOff val="5000"/>
                  </a:schemeClr>
                </a:solidFill>
              </a:rPr>
              <a:t>fèn</a:t>
            </a:r>
            <a:r>
              <a:rPr lang="zh-CN" altLang="en-US" sz="3600" dirty="0" smtClean="0">
                <a:solidFill>
                  <a:schemeClr val="tx1">
                    <a:lumMod val="95000"/>
                    <a:lumOff val="5000"/>
                  </a:schemeClr>
                </a:solidFill>
              </a:rPr>
              <a:t>），又被称为魔鬼鱼与毯魟。</a:t>
            </a:r>
            <a:endParaRPr lang="en-US" altLang="zh-CN" sz="3600" dirty="0" smtClean="0">
              <a:solidFill>
                <a:schemeClr val="tx1">
                  <a:lumMod val="95000"/>
                  <a:lumOff val="5000"/>
                </a:schemeClr>
              </a:solidFill>
            </a:endParaRPr>
          </a:p>
          <a:p>
            <a:r>
              <a:rPr lang="zh-CN" altLang="en-US" sz="3600" dirty="0" smtClean="0">
                <a:solidFill>
                  <a:schemeClr val="tx1">
                    <a:lumMod val="95000"/>
                    <a:lumOff val="5000"/>
                  </a:schemeClr>
                </a:solidFill>
              </a:rPr>
              <a:t>主要以浮游生物和小鱼为食，经常在珊瑚礁附近巡游觅食，性情温和。</a:t>
            </a:r>
            <a:endParaRPr lang="en-US" altLang="zh-CN" sz="3600" dirty="0" smtClean="0">
              <a:solidFill>
                <a:schemeClr val="tx1">
                  <a:lumMod val="95000"/>
                  <a:lumOff val="5000"/>
                </a:schemeClr>
              </a:solidFill>
            </a:endParaRPr>
          </a:p>
          <a:p>
            <a:r>
              <a:rPr lang="zh-CN" altLang="en-US" sz="3600" dirty="0" smtClean="0">
                <a:solidFill>
                  <a:schemeClr val="tx1">
                    <a:lumMod val="95000"/>
                    <a:lumOff val="5000"/>
                  </a:schemeClr>
                </a:solidFill>
              </a:rPr>
              <a:t>一般体平扁</a:t>
            </a:r>
            <a:r>
              <a:rPr lang="en-US" altLang="zh-CN" sz="3600" baseline="30000" dirty="0" smtClean="0">
                <a:solidFill>
                  <a:schemeClr val="tx1">
                    <a:lumMod val="95000"/>
                    <a:lumOff val="5000"/>
                  </a:schemeClr>
                </a:solidFill>
              </a:rPr>
              <a:t>[2]</a:t>
            </a:r>
            <a:r>
              <a:rPr lang="zh-CN" altLang="en-US" sz="3600" dirty="0" smtClean="0">
                <a:solidFill>
                  <a:schemeClr val="tx1">
                    <a:lumMod val="95000"/>
                    <a:lumOff val="5000"/>
                  </a:schemeClr>
                </a:solidFill>
              </a:rPr>
              <a:t>，宽大于长，最宽可达</a:t>
            </a:r>
            <a:r>
              <a:rPr lang="en-US" altLang="zh-CN" sz="3600" dirty="0" smtClean="0">
                <a:solidFill>
                  <a:schemeClr val="tx1">
                    <a:lumMod val="95000"/>
                    <a:lumOff val="5000"/>
                  </a:schemeClr>
                </a:solidFill>
              </a:rPr>
              <a:t>8</a:t>
            </a:r>
            <a:r>
              <a:rPr lang="zh-CN" altLang="en-US" sz="3600" dirty="0" smtClean="0">
                <a:solidFill>
                  <a:schemeClr val="tx1">
                    <a:lumMod val="95000"/>
                    <a:lumOff val="5000"/>
                  </a:schemeClr>
                </a:solidFill>
              </a:rPr>
              <a:t>米，体重</a:t>
            </a:r>
            <a:r>
              <a:rPr lang="en-US" altLang="zh-CN" sz="3600" dirty="0" smtClean="0">
                <a:solidFill>
                  <a:schemeClr val="tx1">
                    <a:lumMod val="95000"/>
                    <a:lumOff val="5000"/>
                  </a:schemeClr>
                </a:solidFill>
              </a:rPr>
              <a:t>3000</a:t>
            </a:r>
            <a:r>
              <a:rPr lang="zh-CN" altLang="en-US" sz="3600" dirty="0" smtClean="0">
                <a:solidFill>
                  <a:schemeClr val="tx1">
                    <a:lumMod val="95000"/>
                    <a:lumOff val="5000"/>
                  </a:schemeClr>
                </a:solidFill>
              </a:rPr>
              <a:t>千克。</a:t>
            </a:r>
            <a:endParaRPr lang="zh-CN" altLang="en-US" sz="3600" dirty="0">
              <a:solidFill>
                <a:schemeClr val="tx1">
                  <a:lumMod val="95000"/>
                  <a:lumOff val="5000"/>
                </a:schemeClr>
              </a:solidFill>
            </a:endParaRPr>
          </a:p>
        </p:txBody>
      </p:sp>
      <p:pic>
        <p:nvPicPr>
          <p:cNvPr id="4" name="图片 3" descr="adaf2edda3cc7cd9eb4b0f5c3901213fb90e7bec55e7b9ec.jpg"/>
          <p:cNvPicPr>
            <a:picLocks noChangeAspect="1"/>
          </p:cNvPicPr>
          <p:nvPr/>
        </p:nvPicPr>
        <p:blipFill>
          <a:blip r:embed="rId3" cstate="print"/>
          <a:stretch>
            <a:fillRect/>
          </a:stretch>
        </p:blipFill>
        <p:spPr>
          <a:xfrm>
            <a:off x="0" y="1412776"/>
            <a:ext cx="8761214" cy="584469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6000" b="-26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3204864" y="548680"/>
            <a:ext cx="8229600" cy="1143000"/>
          </a:xfrm>
        </p:spPr>
        <p:txBody>
          <a:bodyPr>
            <a:normAutofit/>
          </a:bodyPr>
          <a:lstStyle/>
          <a:p>
            <a:r>
              <a:rPr lang="zh-CN" altLang="en-US" sz="6000" dirty="0" smtClean="0">
                <a:latin typeface="+mn-ea"/>
                <a:ea typeface="+mn-ea"/>
              </a:rPr>
              <a:t>海豚</a:t>
            </a:r>
            <a:endParaRPr lang="zh-CN" altLang="en-US" sz="6000" dirty="0">
              <a:latin typeface="+mn-ea"/>
              <a:ea typeface="+mn-ea"/>
            </a:endParaRPr>
          </a:p>
        </p:txBody>
      </p:sp>
      <p:pic>
        <p:nvPicPr>
          <p:cNvPr id="3" name="图片 2" descr="u=800724972,1475822513&amp;fm=21&amp;gp=0.jpg"/>
          <p:cNvPicPr>
            <a:picLocks noChangeAspect="1"/>
          </p:cNvPicPr>
          <p:nvPr/>
        </p:nvPicPr>
        <p:blipFill>
          <a:blip r:embed="rId3" cstate="print"/>
          <a:stretch>
            <a:fillRect/>
          </a:stretch>
        </p:blipFill>
        <p:spPr>
          <a:xfrm>
            <a:off x="1331640" y="1001557"/>
            <a:ext cx="8172400" cy="585644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3"/>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6000" b="-6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3348880" y="332656"/>
            <a:ext cx="8229600" cy="1143000"/>
          </a:xfrm>
        </p:spPr>
        <p:txBody>
          <a:bodyPr>
            <a:normAutofit/>
          </a:bodyPr>
          <a:lstStyle/>
          <a:p>
            <a:r>
              <a:rPr lang="zh-CN" altLang="en-US" sz="6000" dirty="0" smtClean="0">
                <a:latin typeface="+mn-ea"/>
                <a:ea typeface="+mn-ea"/>
              </a:rPr>
              <a:t>电鳐</a:t>
            </a:r>
            <a:endParaRPr lang="zh-CN" altLang="en-US" sz="6000" dirty="0">
              <a:latin typeface="+mn-ea"/>
              <a:ea typeface="+mn-ea"/>
            </a:endParaRPr>
          </a:p>
        </p:txBody>
      </p:sp>
      <p:sp>
        <p:nvSpPr>
          <p:cNvPr id="4" name="TextBox 3"/>
          <p:cNvSpPr txBox="1"/>
          <p:nvPr/>
        </p:nvSpPr>
        <p:spPr>
          <a:xfrm>
            <a:off x="0" y="1779687"/>
            <a:ext cx="9144000" cy="5078313"/>
          </a:xfrm>
          <a:prstGeom prst="rect">
            <a:avLst/>
          </a:prstGeom>
          <a:noFill/>
        </p:spPr>
        <p:txBody>
          <a:bodyPr wrap="square" rtlCol="0">
            <a:spAutoFit/>
          </a:bodyPr>
          <a:lstStyle/>
          <a:p>
            <a:r>
              <a:rPr lang="zh-CN" altLang="en-US" sz="3600" dirty="0" smtClean="0">
                <a:solidFill>
                  <a:srgbClr val="00B050"/>
                </a:solidFill>
              </a:rPr>
              <a:t>电鳐最大的个体可以达到</a:t>
            </a:r>
            <a:r>
              <a:rPr lang="en-US" altLang="zh-CN" sz="3600" dirty="0" smtClean="0">
                <a:solidFill>
                  <a:srgbClr val="00B050"/>
                </a:solidFill>
              </a:rPr>
              <a:t>2</a:t>
            </a:r>
            <a:r>
              <a:rPr lang="zh-CN" altLang="en-US" sz="3600" dirty="0" smtClean="0">
                <a:solidFill>
                  <a:srgbClr val="00B050"/>
                </a:solidFill>
              </a:rPr>
              <a:t>米，很少在</a:t>
            </a:r>
            <a:r>
              <a:rPr lang="en-US" altLang="zh-CN" sz="3600" dirty="0" smtClean="0">
                <a:solidFill>
                  <a:srgbClr val="00B050"/>
                </a:solidFill>
              </a:rPr>
              <a:t>0.3</a:t>
            </a:r>
            <a:r>
              <a:rPr lang="zh-CN" altLang="en-US" sz="3600" dirty="0" smtClean="0">
                <a:solidFill>
                  <a:srgbClr val="00B050"/>
                </a:solidFill>
              </a:rPr>
              <a:t>米以下。</a:t>
            </a:r>
            <a:endParaRPr lang="en-US" altLang="zh-CN" sz="3600" dirty="0" smtClean="0">
              <a:solidFill>
                <a:srgbClr val="00B050"/>
              </a:solidFill>
            </a:endParaRPr>
          </a:p>
          <a:p>
            <a:r>
              <a:rPr lang="zh-CN" altLang="en-US" sz="3600" dirty="0" smtClean="0">
                <a:solidFill>
                  <a:srgbClr val="00B050"/>
                </a:solidFill>
              </a:rPr>
              <a:t>背腹扁平，头和胸部在一起。尾部呈粗棒状，像团扇。</a:t>
            </a:r>
            <a:endParaRPr lang="en-US" altLang="zh-CN" sz="3600" dirty="0" smtClean="0">
              <a:solidFill>
                <a:srgbClr val="00B050"/>
              </a:solidFill>
            </a:endParaRPr>
          </a:p>
          <a:p>
            <a:r>
              <a:rPr lang="zh-CN" altLang="en-US" sz="3600" dirty="0" smtClean="0">
                <a:solidFill>
                  <a:srgbClr val="00B050"/>
                </a:solidFill>
              </a:rPr>
              <a:t>发电器最主要的枢纽，是器官的神经部分，电鳐能随意放电，放电时间和强度，它完全能够自己掌握。电鳐可以发电</a:t>
            </a:r>
            <a:r>
              <a:rPr lang="en-US" altLang="zh-CN" sz="3600" dirty="0" smtClean="0">
                <a:solidFill>
                  <a:srgbClr val="00B050"/>
                </a:solidFill>
              </a:rPr>
              <a:t>,</a:t>
            </a:r>
            <a:r>
              <a:rPr lang="zh-CN" altLang="en-US" sz="3600" dirty="0" smtClean="0">
                <a:solidFill>
                  <a:srgbClr val="00B050"/>
                </a:solidFill>
              </a:rPr>
              <a:t>并靠发出的电流击毙水中的小鱼、虾及其他的小动物</a:t>
            </a:r>
            <a:r>
              <a:rPr lang="en-US" altLang="zh-CN" sz="3600" dirty="0" smtClean="0">
                <a:solidFill>
                  <a:srgbClr val="00B050"/>
                </a:solidFill>
              </a:rPr>
              <a:t>,</a:t>
            </a:r>
            <a:r>
              <a:rPr lang="zh-CN" altLang="en-US" sz="3600" dirty="0" smtClean="0">
                <a:solidFill>
                  <a:srgbClr val="00B050"/>
                </a:solidFill>
              </a:rPr>
              <a:t>是一种捕食和打击敌害的手段。</a:t>
            </a:r>
            <a:endParaRPr lang="zh-CN" altLang="en-US" sz="3600" dirty="0">
              <a:solidFill>
                <a:srgbClr val="00B050"/>
              </a:solidFill>
            </a:endParaRPr>
          </a:p>
        </p:txBody>
      </p:sp>
      <p:pic>
        <p:nvPicPr>
          <p:cNvPr id="5" name="图片 4" descr="f7246b600c338744b3fcf7f4510fd9f9d62a6059252d8841.jpg"/>
          <p:cNvPicPr>
            <a:picLocks noChangeAspect="1"/>
          </p:cNvPicPr>
          <p:nvPr/>
        </p:nvPicPr>
        <p:blipFill>
          <a:blip r:embed="rId3" cstate="print"/>
          <a:stretch>
            <a:fillRect/>
          </a:stretch>
        </p:blipFill>
        <p:spPr>
          <a:xfrm>
            <a:off x="1762672" y="-387424"/>
            <a:ext cx="7381328" cy="76765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1000" b="-11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3204864" y="548680"/>
            <a:ext cx="8229600" cy="1143000"/>
          </a:xfrm>
        </p:spPr>
        <p:txBody>
          <a:bodyPr>
            <a:normAutofit/>
          </a:bodyPr>
          <a:lstStyle/>
          <a:p>
            <a:r>
              <a:rPr lang="zh-CN" altLang="en-US" sz="6000" dirty="0" smtClean="0">
                <a:latin typeface="+mn-ea"/>
                <a:ea typeface="+mn-ea"/>
              </a:rPr>
              <a:t>鲨鱼</a:t>
            </a:r>
            <a:endParaRPr lang="zh-CN" altLang="en-US" sz="6000" dirty="0">
              <a:latin typeface="+mn-ea"/>
              <a:ea typeface="+mn-ea"/>
            </a:endParaRPr>
          </a:p>
        </p:txBody>
      </p:sp>
      <p:sp>
        <p:nvSpPr>
          <p:cNvPr id="3" name="TextBox 2"/>
          <p:cNvSpPr txBox="1"/>
          <p:nvPr/>
        </p:nvSpPr>
        <p:spPr>
          <a:xfrm>
            <a:off x="467544" y="1628800"/>
            <a:ext cx="8352928" cy="4536504"/>
          </a:xfrm>
          <a:prstGeom prst="rect">
            <a:avLst/>
          </a:prstGeom>
          <a:noFill/>
        </p:spPr>
        <p:txBody>
          <a:bodyPr wrap="square" rtlCol="0">
            <a:spAutoFit/>
          </a:bodyPr>
          <a:lstStyle/>
          <a:p>
            <a:r>
              <a:rPr lang="zh-CN" altLang="en-US" sz="3600" dirty="0" smtClean="0"/>
              <a:t>鲨鱼早在恐龙出现前三亿年前就已经存在地球上，至今已超过四亿年，它们在近一亿年来几乎没有改变。鲨鱼，在古代叫作鲛、鲛鲨、沙鱼，是海洋中的庞然大物，所以号称“海中狼”。</a:t>
            </a:r>
            <a:endParaRPr lang="en-US" altLang="zh-CN" sz="3600" dirty="0" smtClean="0"/>
          </a:p>
          <a:p>
            <a:r>
              <a:rPr lang="zh-CN" altLang="en-US" sz="3600" dirty="0" smtClean="0"/>
              <a:t>鲸鲨是现存鲨鱼中最大的，也是现存鱼类中最大的。海洋中最凶猛的莫过于大白鲨</a:t>
            </a:r>
            <a:endParaRPr lang="zh-CN" altLang="en-US" sz="3600" dirty="0"/>
          </a:p>
        </p:txBody>
      </p:sp>
      <p:pic>
        <p:nvPicPr>
          <p:cNvPr id="4" name="图片 3" descr="8d5494eef01f3a29b58d19159925bc315d6034a85fdf5c98.jpg"/>
          <p:cNvPicPr>
            <a:picLocks noChangeAspect="1"/>
          </p:cNvPicPr>
          <p:nvPr/>
        </p:nvPicPr>
        <p:blipFill>
          <a:blip r:embed="rId3" cstate="print"/>
          <a:stretch>
            <a:fillRect/>
          </a:stretch>
        </p:blipFill>
        <p:spPr>
          <a:xfrm>
            <a:off x="0" y="794742"/>
            <a:ext cx="9144000" cy="60632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0000" r="-10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51520" y="274638"/>
            <a:ext cx="8435280" cy="5746650"/>
          </a:xfrm>
        </p:spPr>
        <p:txBody>
          <a:bodyPr>
            <a:normAutofit fontScale="90000"/>
          </a:bodyPr>
          <a:lstStyle/>
          <a:p>
            <a:pPr algn="l"/>
            <a:r>
              <a:rPr lang="zh-CN" altLang="en-US" dirty="0" smtClean="0"/>
              <a:t>         </a:t>
            </a:r>
            <a:r>
              <a:rPr lang="zh-CN" altLang="en-US" dirty="0" smtClean="0">
                <a:latin typeface="+mn-ea"/>
                <a:ea typeface="+mn-ea"/>
              </a:rPr>
              <a:t>海洋是我们的世界最漂亮的一部分，海洋美得让人窒息，它充满生机，色彩鲜艳，处处都是诱人的艺术。绚烂的深海水，可爱的鱼，惊艳的珊瑚、软体动物、蘑菇和色彩鲜明的海洋动物吸引了无数热爱自然的人和摄影师深入海底，只为一睹这世上精彩、漂亮的一部分</a:t>
            </a:r>
            <a:r>
              <a:rPr lang="zh-CN" altLang="en-US" dirty="0" smtClean="0"/>
              <a:t>。</a:t>
            </a:r>
            <a:endParaRPr lang="zh-CN" altLang="en-US" dirty="0"/>
          </a:p>
        </p:txBody>
      </p:sp>
    </p:spTree>
  </p:cSld>
  <p:clrMapOvr>
    <a:masterClrMapping/>
  </p:clrMapOvr>
  <p:transition>
    <p:diamon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000" r="-2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67544" y="2348880"/>
            <a:ext cx="8229600" cy="1143000"/>
          </a:xfrm>
        </p:spPr>
        <p:txBody>
          <a:bodyPr>
            <a:normAutofit/>
          </a:bodyPr>
          <a:lstStyle/>
          <a:p>
            <a:r>
              <a:rPr lang="zh-CN" altLang="en-US" sz="6000" dirty="0" smtClean="0">
                <a:latin typeface="+mn-ea"/>
                <a:ea typeface="+mn-ea"/>
              </a:rPr>
              <a:t>如见。海洋的美。</a:t>
            </a:r>
            <a:endParaRPr lang="zh-CN" altLang="en-US" sz="6000" dirty="0">
              <a:latin typeface="+mn-ea"/>
              <a:ea typeface="+mn-ea"/>
            </a:endParaRPr>
          </a:p>
        </p:txBody>
      </p:sp>
    </p:spTree>
  </p:cSld>
  <p:clrMapOvr>
    <a:masterClrMapping/>
  </p:clrMapOvr>
  <p:transition spd="slow">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1"/>
                                          </p:val>
                                        </p:tav>
                                        <p:tav tm="100000">
                                          <p:val>
                                            <p:strVal val="#ppt_x"/>
                                          </p:val>
                                        </p:tav>
                                      </p:tavLst>
                                    </p:anim>
                                    <p:anim calcmode="lin" valueType="num">
                                      <p:cBhvr>
                                        <p:cTn id="9" dur="2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跋涉">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龙腾四海">
      <a:fillStyleLst>
        <a:solidFill>
          <a:schemeClr val="phClr">
            <a:tint val="100000"/>
            <a:shade val="100000"/>
            <a:hueMod val="100000"/>
            <a:satMod val="100000"/>
          </a:schemeClr>
        </a:solidFill>
        <a:gradFill rotWithShape="1">
          <a:gsLst>
            <a:gs pos="0">
              <a:schemeClr val="phClr">
                <a:tint val="100000"/>
                <a:shade val="50000"/>
                <a:hueMod val="100000"/>
                <a:satMod val="250000"/>
              </a:schemeClr>
            </a:gs>
            <a:gs pos="75000">
              <a:schemeClr val="phClr">
                <a:tint val="80000"/>
                <a:shade val="100000"/>
                <a:hueMod val="100000"/>
                <a:satMod val="375000"/>
              </a:schemeClr>
            </a:gs>
            <a:gs pos="100000">
              <a:schemeClr val="phClr">
                <a:tint val="50000"/>
                <a:shade val="100000"/>
                <a:hueMod val="100000"/>
                <a:satMod val="500000"/>
              </a:schemeClr>
            </a:gs>
          </a:gsLst>
          <a:lin ang="16200000" scaled="1"/>
        </a:gradFill>
        <a:blipFill>
          <a:blip xmlns:r="http://schemas.openxmlformats.org/officeDocument/2006/relationships" r:embed="rId1">
            <a:duotone>
              <a:schemeClr val="phClr">
                <a:tint val="100000"/>
                <a:shade val="50000"/>
                <a:hueMod val="100000"/>
                <a:satMod val="100000"/>
              </a:schemeClr>
              <a:schemeClr val="phClr">
                <a:tint val="100000"/>
                <a:shade val="75000"/>
                <a:hueMod val="100000"/>
                <a:satMod val="100000"/>
              </a:schemeClr>
            </a:duotone>
          </a:blip>
          <a:tile tx="0" ty="0" sx="50000" sy="50000" flip="none" algn="ctr"/>
        </a:blipFill>
      </a:fillStyleLst>
      <a:lnStyleLst>
        <a:ln w="127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glow>
              <a:schemeClr val="phClr">
                <a:tint val="100000"/>
                <a:shade val="100000"/>
                <a:hueMod val="100000"/>
                <a:satMod val="100000"/>
              </a:schemeClr>
            </a:glow>
          </a:effectLst>
        </a:effectStyle>
        <a:effectStyle>
          <a:effectLst>
            <a:glow>
              <a:schemeClr val="phClr">
                <a:tint val="100000"/>
                <a:shade val="100000"/>
                <a:hueMod val="100000"/>
                <a:satMod val="100000"/>
              </a:schemeClr>
            </a:glow>
          </a:effectLst>
          <a:scene3d>
            <a:camera prst="orthographicFront" fov="0">
              <a:rot lat="0" lon="0" rev="0"/>
            </a:camera>
            <a:lightRig rig="threePt" dir="tl">
              <a:rot lat="0" lon="0" rev="0"/>
            </a:lightRig>
          </a:scene3d>
          <a:sp3d prstMaterial="metal">
            <a:bevelT w="12700" h="12700" prst="relaxedInset"/>
            <a:contourClr>
              <a:schemeClr val="phClr">
                <a:tint val="100000"/>
                <a:shade val="100000"/>
                <a:hueMod val="100000"/>
                <a:satMod val="100000"/>
              </a:schemeClr>
            </a:contourClr>
          </a:sp3d>
        </a:effectStyle>
        <a:effectStyle>
          <a:effectLst>
            <a:glow>
              <a:schemeClr val="phClr">
                <a:tint val="100000"/>
                <a:shade val="100000"/>
                <a:hueMod val="100000"/>
                <a:satMod val="100000"/>
              </a:schemeClr>
            </a:glow>
            <a:outerShdw blurRad="44450" dist="50800" dir="3300000" sx="99000" sy="99000" algn="tl" rotWithShape="0">
              <a:srgbClr val="000000">
                <a:alpha val="55000"/>
              </a:srgbClr>
            </a:outerShdw>
          </a:effectLst>
          <a:scene3d>
            <a:camera prst="orthographicFront">
              <a:rot lat="0" lon="0" rev="0"/>
            </a:camera>
            <a:lightRig rig="contrasting" dir="tl">
              <a:rot lat="0" lon="0" rev="14220000"/>
            </a:lightRig>
          </a:scene3d>
          <a:sp3d prstMaterial="dkEdge">
            <a:bevelT w="63500" h="63500"/>
            <a:bevelB w="0" h="0"/>
            <a:contourClr>
              <a:schemeClr val="phClr">
                <a:tint val="100000"/>
                <a:shade val="100000"/>
                <a:hueMod val="100000"/>
                <a:satMod val="1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444</TotalTime>
  <Words>993</Words>
  <Application>Microsoft Office PowerPoint</Application>
  <PresentationFormat>全屏显示(4:3)</PresentationFormat>
  <Paragraphs>114</Paragraphs>
  <Slides>38</Slides>
  <Notes>0</Notes>
  <HiddenSlides>0</HiddenSlides>
  <MMClips>0</MMClips>
  <ScaleCrop>false</ScaleCrop>
  <HeadingPairs>
    <vt:vector size="4" baseType="variant">
      <vt:variant>
        <vt:lpstr>主题</vt:lpstr>
      </vt:variant>
      <vt:variant>
        <vt:i4>1</vt:i4>
      </vt:variant>
      <vt:variant>
        <vt:lpstr>幻灯片标题</vt:lpstr>
      </vt:variant>
      <vt:variant>
        <vt:i4>38</vt:i4>
      </vt:variant>
    </vt:vector>
  </HeadingPairs>
  <TitlesOfParts>
    <vt:vector size="39" baseType="lpstr">
      <vt:lpstr>Office 主题</vt:lpstr>
      <vt:lpstr>海域之恋</vt:lpstr>
      <vt:lpstr>        在似乎平淡无奇的天涯海角，在幽暗莫测的大洋深处，蕴藏着无数的惊奇。</vt:lpstr>
      <vt:lpstr>　海蛞蝓</vt:lpstr>
      <vt:lpstr>海参</vt:lpstr>
      <vt:lpstr>Lucernaria quadricornis的软体动物</vt:lpstr>
      <vt:lpstr>海月水母</vt:lpstr>
      <vt:lpstr>白衣骑士</vt:lpstr>
      <vt:lpstr>海洋女神</vt:lpstr>
      <vt:lpstr>幻灯片 9</vt:lpstr>
      <vt:lpstr>幻灯片 10</vt:lpstr>
      <vt:lpstr> </vt:lpstr>
      <vt:lpstr>幻灯片 12</vt:lpstr>
      <vt:lpstr>幻灯片 13</vt:lpstr>
      <vt:lpstr>幻灯片 14</vt:lpstr>
      <vt:lpstr>幻灯片 15</vt:lpstr>
      <vt:lpstr>圣诞树蠕虫</vt:lpstr>
      <vt:lpstr> </vt:lpstr>
      <vt:lpstr> </vt:lpstr>
      <vt:lpstr> </vt:lpstr>
      <vt:lpstr>微生物</vt:lpstr>
      <vt:lpstr>蓝鲸</vt:lpstr>
      <vt:lpstr>水母</vt:lpstr>
      <vt:lpstr>珊瑚</vt:lpstr>
      <vt:lpstr>海豹</vt:lpstr>
      <vt:lpstr>鲎（hòu）</vt:lpstr>
      <vt:lpstr>蝴蝶鱼</vt:lpstr>
      <vt:lpstr>海星</vt:lpstr>
      <vt:lpstr>海胆</vt:lpstr>
      <vt:lpstr>弹涂鱼</vt:lpstr>
      <vt:lpstr>海龟</vt:lpstr>
      <vt:lpstr>贝类</vt:lpstr>
      <vt:lpstr>海狮</vt:lpstr>
      <vt:lpstr>蝠鲼</vt:lpstr>
      <vt:lpstr>海豚</vt:lpstr>
      <vt:lpstr>电鳐</vt:lpstr>
      <vt:lpstr>鲨鱼</vt:lpstr>
      <vt:lpstr>         海洋是我们的世界最漂亮的一部分，海洋美得让人窒息，它充满生机，色彩鲜艳，处处都是诱人的艺术。绚烂的深海水，可爱的鱼，惊艳的珊瑚、软体动物、蘑菇和色彩鲜明的海洋动物吸引了无数热爱自然的人和摄影师深入海底，只为一睹这世上精彩、漂亮的一部分。</vt:lpstr>
      <vt:lpstr>如见。海洋的美。</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海域之恋</dc:title>
  <dc:creator>ASUS</dc:creator>
  <cp:lastModifiedBy>ASUS</cp:lastModifiedBy>
  <cp:revision>43</cp:revision>
  <dcterms:created xsi:type="dcterms:W3CDTF">2014-05-13T13:52:11Z</dcterms:created>
  <dcterms:modified xsi:type="dcterms:W3CDTF">2014-05-24T01:26:23Z</dcterms:modified>
</cp:coreProperties>
</file>