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4" r:id="rId3"/>
    <p:sldId id="257" r:id="rId4"/>
    <p:sldId id="258" r:id="rId5"/>
    <p:sldId id="259" r:id="rId6"/>
    <p:sldId id="270" r:id="rId7"/>
    <p:sldId id="271" r:id="rId8"/>
    <p:sldId id="260" r:id="rId9"/>
    <p:sldId id="272" r:id="rId10"/>
    <p:sldId id="273" r:id="rId11"/>
    <p:sldId id="275" r:id="rId12"/>
    <p:sldId id="276" r:id="rId13"/>
    <p:sldId id="269" r:id="rId14"/>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54">
          <p15:clr>
            <a:srgbClr val="A4A3A4"/>
          </p15:clr>
        </p15:guide>
        <p15:guide id="2" pos="38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F7FC"/>
    <a:srgbClr val="00A29A"/>
    <a:srgbClr val="0DF30D"/>
    <a:srgbClr val="00A0E9"/>
    <a:srgbClr val="FF9B05"/>
    <a:srgbClr val="003146"/>
    <a:srgbClr val="FCE5C4"/>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66"/>
      </p:cViewPr>
      <p:guideLst>
        <p:guide orient="horz" pos="2154"/>
        <p:guide pos="383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Rot="1" noChangeAspect="1" noChangeArrowheads="1"/>
          </p:cNvSpPr>
          <p:nvPr>
            <p:ph type="sldImg" idx="2"/>
          </p:nvPr>
        </p:nvSpPr>
        <p:spPr bwMode="auto">
          <a:xfrm>
            <a:off x="1050925" y="754063"/>
            <a:ext cx="4572000"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4099" name="Rectangle 3"/>
          <p:cNvSpPr>
            <a:spLocks noGrp="1" noChangeArrowheads="1"/>
          </p:cNvSpPr>
          <p:nvPr>
            <p:ph type="body" sz="quarter" idx="3"/>
          </p:nvPr>
        </p:nvSpPr>
        <p:spPr bwMode="auto">
          <a:xfrm>
            <a:off x="538163" y="4387850"/>
            <a:ext cx="5780087"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noProof="0" smtClean="0"/>
              <a:t>单击此处编辑母版文本样式</a:t>
            </a:r>
          </a:p>
          <a:p>
            <a:pPr lvl="1"/>
            <a:r>
              <a:rPr lang="zh-CN" altLang="zh-CN" noProof="0" smtClean="0"/>
              <a:t>第二级</a:t>
            </a:r>
          </a:p>
          <a:p>
            <a:pPr lvl="2"/>
            <a:r>
              <a:rPr lang="zh-CN" altLang="zh-CN" noProof="0" smtClean="0"/>
              <a:t>第三级</a:t>
            </a:r>
          </a:p>
          <a:p>
            <a:pPr lvl="3"/>
            <a:r>
              <a:rPr lang="zh-CN" altLang="zh-CN" noProof="0" smtClean="0"/>
              <a:t>第四级</a:t>
            </a:r>
          </a:p>
          <a:p>
            <a:pPr lvl="4"/>
            <a:r>
              <a:rPr lang="zh-CN" altLang="zh-CN" noProof="0" smtClean="0"/>
              <a:t>第五级</a:t>
            </a:r>
          </a:p>
        </p:txBody>
      </p:sp>
      <p:sp>
        <p:nvSpPr>
          <p:cNvPr id="4100" name="Rectangle 4"/>
          <p:cNvSpPr>
            <a:spLocks noGrp="1" noChangeArrowheads="1"/>
          </p:cNvSpPr>
          <p:nvPr>
            <p:ph type="hdr" sz="quarter"/>
          </p:nvPr>
        </p:nvSpPr>
        <p:spPr bwMode="auto">
          <a:xfrm>
            <a:off x="0" y="0"/>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zh-CN" altLang="en-US"/>
          </a:p>
        </p:txBody>
      </p:sp>
      <p:sp>
        <p:nvSpPr>
          <p:cNvPr id="4101" name="Rectangle 5"/>
          <p:cNvSpPr>
            <a:spLocks noGrp="1" noChangeArrowheads="1"/>
          </p:cNvSpPr>
          <p:nvPr>
            <p:ph type="dt" idx="1"/>
          </p:nvPr>
        </p:nvSpPr>
        <p:spPr bwMode="auto">
          <a:xfrm>
            <a:off x="3884613" y="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fld id="{C702364B-4074-4E10-9679-9F86F82104CC}" type="datetimeFigureOut">
              <a:rPr lang="zh-CN" altLang="en-US"/>
              <a:pPr>
                <a:defRPr/>
              </a:pPr>
              <a:t>2014/5/19</a:t>
            </a:fld>
            <a:endParaRPr lang="zh-CN" altLang="en-US"/>
          </a:p>
        </p:txBody>
      </p:sp>
      <p:sp>
        <p:nvSpPr>
          <p:cNvPr id="4102" name="Rectangle 6"/>
          <p:cNvSpPr>
            <a:spLocks noGrp="1" noChangeArrowheads="1"/>
          </p:cNvSpPr>
          <p:nvPr>
            <p:ph type="ftr" sz="quarter" idx="4"/>
          </p:nvPr>
        </p:nvSpPr>
        <p:spPr bwMode="auto">
          <a:xfrm>
            <a:off x="0" y="8686800"/>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zh-CN" altLang="en-US"/>
          </a:p>
        </p:txBody>
      </p:sp>
      <p:sp>
        <p:nvSpPr>
          <p:cNvPr id="4103" name="Rectangle 7"/>
          <p:cNvSpPr>
            <a:spLocks noGrp="1" noChangeArrowheads="1"/>
          </p:cNvSpPr>
          <p:nvPr>
            <p:ph type="sldNum" sz="quarter" idx="5"/>
          </p:nvPr>
        </p:nvSpPr>
        <p:spPr bwMode="auto">
          <a:xfrm>
            <a:off x="3884613" y="8686800"/>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fld id="{440E8A79-6131-4EDE-ACD3-5BDBB1D4B89F}" type="slidenum">
              <a:rPr lang="zh-CN" altLang="en-US"/>
              <a:pPr/>
              <a:t>‹#›</a:t>
            </a:fld>
            <a:endParaRPr lang="zh-CN" altLang="en-US"/>
          </a:p>
        </p:txBody>
      </p:sp>
    </p:spTree>
    <p:extLst>
      <p:ext uri="{BB962C8B-B14F-4D97-AF65-F5344CB8AC3E}">
        <p14:creationId xmlns:p14="http://schemas.microsoft.com/office/powerpoint/2010/main" val="38671608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44C11036-5D56-4706-8CBC-863F1D3BB688}" type="datetimeFigureOut">
              <a:rPr lang="zh-CN" altLang="en-US"/>
              <a:pPr>
                <a:defRPr/>
              </a:pPr>
              <a:t>2014/5/19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BB830F49-C12E-410E-97F3-E06340B27B6C}" type="slidenum">
              <a:rPr lang="zh-CN" altLang="en-US"/>
              <a:pPr/>
              <a:t>‹#›</a:t>
            </a:fld>
            <a:endParaRPr lang="zh-CN" altLang="en-US"/>
          </a:p>
        </p:txBody>
      </p:sp>
    </p:spTree>
    <p:extLst>
      <p:ext uri="{BB962C8B-B14F-4D97-AF65-F5344CB8AC3E}">
        <p14:creationId xmlns:p14="http://schemas.microsoft.com/office/powerpoint/2010/main" val="430596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C59DDA56-7456-4C90-9E8C-9B47C0F9764C}" type="datetimeFigureOut">
              <a:rPr lang="zh-CN" altLang="en-US"/>
              <a:pPr>
                <a:defRPr/>
              </a:pPr>
              <a:t>2014/5/19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3301A187-8EC6-4AF2-956C-12BD5245F36A}" type="slidenum">
              <a:rPr lang="zh-CN" altLang="en-US"/>
              <a:pPr/>
              <a:t>‹#›</a:t>
            </a:fld>
            <a:endParaRPr lang="zh-CN" altLang="en-US"/>
          </a:p>
        </p:txBody>
      </p:sp>
    </p:spTree>
    <p:extLst>
      <p:ext uri="{BB962C8B-B14F-4D97-AF65-F5344CB8AC3E}">
        <p14:creationId xmlns:p14="http://schemas.microsoft.com/office/powerpoint/2010/main" val="3373421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70E1318D-EDBE-4665-9F46-24D200512654}" type="datetimeFigureOut">
              <a:rPr lang="zh-CN" altLang="en-US"/>
              <a:pPr>
                <a:defRPr/>
              </a:pPr>
              <a:t>2014/5/19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CBBF17E2-12AA-4720-8551-C46207934B1F}" type="slidenum">
              <a:rPr lang="zh-CN" altLang="en-US"/>
              <a:pPr/>
              <a:t>‹#›</a:t>
            </a:fld>
            <a:endParaRPr lang="zh-CN" altLang="en-US"/>
          </a:p>
        </p:txBody>
      </p:sp>
    </p:spTree>
    <p:extLst>
      <p:ext uri="{BB962C8B-B14F-4D97-AF65-F5344CB8AC3E}">
        <p14:creationId xmlns:p14="http://schemas.microsoft.com/office/powerpoint/2010/main" val="4149513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65D601F2-C941-465E-9033-ABDEC8494A77}" type="datetimeFigureOut">
              <a:rPr lang="zh-CN" altLang="en-US"/>
              <a:pPr>
                <a:defRPr/>
              </a:pPr>
              <a:t>2014/5/19</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CB376FDD-F3D2-4CF5-9C8E-CAC8B619A3DC}" type="slidenum">
              <a:rPr lang="zh-CN" altLang="en-US"/>
              <a:pPr/>
              <a:t>‹#›</a:t>
            </a:fld>
            <a:endParaRPr lang="zh-CN" altLang="en-US"/>
          </a:p>
        </p:txBody>
      </p:sp>
    </p:spTree>
    <p:extLst>
      <p:ext uri="{BB962C8B-B14F-4D97-AF65-F5344CB8AC3E}">
        <p14:creationId xmlns:p14="http://schemas.microsoft.com/office/powerpoint/2010/main" val="3336712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F69DB149-C9BD-4D1F-ADD7-AE8CEBB95B2F}" type="datetimeFigureOut">
              <a:rPr lang="zh-CN" altLang="en-US"/>
              <a:pPr>
                <a:defRPr/>
              </a:pPr>
              <a:t>2014/5/19</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fld id="{7E5F44A3-A017-44F2-9843-47F32F2D840F}" type="slidenum">
              <a:rPr lang="zh-CN" altLang="en-US"/>
              <a:pPr/>
              <a:t>‹#›</a:t>
            </a:fld>
            <a:endParaRPr lang="zh-CN" altLang="en-US"/>
          </a:p>
        </p:txBody>
      </p:sp>
    </p:spTree>
    <p:extLst>
      <p:ext uri="{BB962C8B-B14F-4D97-AF65-F5344CB8AC3E}">
        <p14:creationId xmlns:p14="http://schemas.microsoft.com/office/powerpoint/2010/main" val="311594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B2B0E954-8AD3-4674-BE43-FD1AF69B681F}" type="datetimeFigureOut">
              <a:rPr lang="zh-CN" altLang="en-US"/>
              <a:pPr>
                <a:defRPr/>
              </a:pPr>
              <a:t>2014/5/19</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fld id="{D976911A-0ECA-4824-83B5-E978B65B6916}" type="slidenum">
              <a:rPr lang="zh-CN" altLang="en-US"/>
              <a:pPr/>
              <a:t>‹#›</a:t>
            </a:fld>
            <a:endParaRPr lang="zh-CN" altLang="en-US"/>
          </a:p>
        </p:txBody>
      </p:sp>
    </p:spTree>
    <p:extLst>
      <p:ext uri="{BB962C8B-B14F-4D97-AF65-F5344CB8AC3E}">
        <p14:creationId xmlns:p14="http://schemas.microsoft.com/office/powerpoint/2010/main" val="3798260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49461CFC-C655-4DAE-9680-32919831A5F0}" type="datetimeFigureOut">
              <a:rPr lang="zh-CN" altLang="en-US"/>
              <a:pPr>
                <a:defRPr/>
              </a:pPr>
              <a:t>2014/5/19</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fld id="{D4C116BE-615F-4B8C-80CE-1E99BF1962A7}" type="slidenum">
              <a:rPr lang="zh-CN" altLang="en-US"/>
              <a:pPr/>
              <a:t>‹#›</a:t>
            </a:fld>
            <a:endParaRPr lang="zh-CN" altLang="en-US"/>
          </a:p>
        </p:txBody>
      </p:sp>
    </p:spTree>
    <p:extLst>
      <p:ext uri="{BB962C8B-B14F-4D97-AF65-F5344CB8AC3E}">
        <p14:creationId xmlns:p14="http://schemas.microsoft.com/office/powerpoint/2010/main" val="2230608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BB0CBE91-A391-4E37-A53F-FD5522D37A80}" type="datetimeFigureOut">
              <a:rPr lang="zh-CN" altLang="en-US"/>
              <a:pPr>
                <a:defRPr/>
              </a:pPr>
              <a:t>2014/5/19</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1226CBBD-652C-4D36-80B0-4E5582170042}" type="slidenum">
              <a:rPr lang="zh-CN" altLang="en-US"/>
              <a:pPr/>
              <a:t>‹#›</a:t>
            </a:fld>
            <a:endParaRPr lang="zh-CN" altLang="en-US"/>
          </a:p>
        </p:txBody>
      </p:sp>
    </p:spTree>
    <p:extLst>
      <p:ext uri="{BB962C8B-B14F-4D97-AF65-F5344CB8AC3E}">
        <p14:creationId xmlns:p14="http://schemas.microsoft.com/office/powerpoint/2010/main" val="1255765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8CD1588C-478E-49CA-9032-2536DC22FD94}" type="datetimeFigureOut">
              <a:rPr lang="zh-CN" altLang="en-US"/>
              <a:pPr>
                <a:defRPr/>
              </a:pPr>
              <a:t>2014/5/19</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5EE10669-DB52-42FF-B8EE-BE146561B323}" type="slidenum">
              <a:rPr lang="zh-CN" altLang="en-US"/>
              <a:pPr/>
              <a:t>‹#›</a:t>
            </a:fld>
            <a:endParaRPr lang="zh-CN" altLang="en-US"/>
          </a:p>
        </p:txBody>
      </p:sp>
    </p:spTree>
    <p:extLst>
      <p:ext uri="{BB962C8B-B14F-4D97-AF65-F5344CB8AC3E}">
        <p14:creationId xmlns:p14="http://schemas.microsoft.com/office/powerpoint/2010/main" val="244557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6AAC447E-1C8D-4D59-9334-FD5EC00CD4A9}" type="datetimeFigureOut">
              <a:rPr lang="zh-CN" altLang="en-US"/>
              <a:pPr>
                <a:defRPr/>
              </a:pPr>
              <a:t>2014/5/19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9341B53C-3B5A-4BBD-8A9E-8CE141E8543A}" type="slidenum">
              <a:rPr lang="zh-CN" altLang="en-US"/>
              <a:pPr/>
              <a:t>‹#›</a:t>
            </a:fld>
            <a:endParaRPr lang="zh-CN" altLang="en-US"/>
          </a:p>
        </p:txBody>
      </p:sp>
    </p:spTree>
    <p:extLst>
      <p:ext uri="{BB962C8B-B14F-4D97-AF65-F5344CB8AC3E}">
        <p14:creationId xmlns:p14="http://schemas.microsoft.com/office/powerpoint/2010/main" val="2595807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159E7EA1-C84D-467F-817A-F7C7BF22E535}" type="datetimeFigureOut">
              <a:rPr lang="zh-CN" altLang="en-US"/>
              <a:pPr>
                <a:defRPr/>
              </a:pPr>
              <a:t>2014/5/19</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EAA96274-C98E-4714-AFA5-DBE0A0634999}" type="slidenum">
              <a:rPr lang="zh-CN" altLang="en-US"/>
              <a:pPr/>
              <a:t>‹#›</a:t>
            </a:fld>
            <a:endParaRPr lang="zh-CN" altLang="en-US"/>
          </a:p>
        </p:txBody>
      </p:sp>
    </p:spTree>
    <p:extLst>
      <p:ext uri="{BB962C8B-B14F-4D97-AF65-F5344CB8AC3E}">
        <p14:creationId xmlns:p14="http://schemas.microsoft.com/office/powerpoint/2010/main" val="2507050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Click to edit Master title style</a:t>
            </a:r>
          </a:p>
        </p:txBody>
      </p:sp>
      <p:sp>
        <p:nvSpPr>
          <p:cNvPr id="1027"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Click to edit Master text styles</a:t>
            </a:r>
          </a:p>
          <a:p>
            <a:pPr lvl="1"/>
            <a:r>
              <a:rPr lang="zh-CN" altLang="zh-CN" smtClean="0"/>
              <a:t>Second level</a:t>
            </a:r>
          </a:p>
          <a:p>
            <a:pPr lvl="2"/>
            <a:r>
              <a:rPr lang="zh-CN" altLang="zh-CN" smtClean="0"/>
              <a:t>Third level</a:t>
            </a:r>
          </a:p>
          <a:p>
            <a:pPr lvl="3"/>
            <a:r>
              <a:rPr lang="zh-CN" altLang="zh-CN" smtClean="0"/>
              <a:t>Fourth level</a:t>
            </a:r>
          </a:p>
          <a:p>
            <a:pPr lvl="4"/>
            <a:r>
              <a:rPr lang="zh-CN" altLang="zh-CN" smtClean="0"/>
              <a:t>Fifth level</a:t>
            </a:r>
          </a:p>
        </p:txBody>
      </p:sp>
      <p:sp>
        <p:nvSpPr>
          <p:cNvPr id="1028" name="Date Placeholder 3"/>
          <p:cNvSpPr>
            <a:spLocks noGrp="1" noChangeArrowheads="1"/>
          </p:cNvSpPr>
          <p:nvPr>
            <p:ph type="dt" sz="half" idx="2"/>
          </p:nvPr>
        </p:nvSpPr>
        <p:spPr bwMode="auto">
          <a:xfrm>
            <a:off x="838200" y="6356350"/>
            <a:ext cx="3276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2FAF9671-2E63-4DF9-B20C-293C936AAD8C}" type="datetimeFigureOut">
              <a:rPr lang="zh-CN" altLang="en-US"/>
              <a:pPr>
                <a:defRPr/>
              </a:pPr>
              <a:t>2014/5/19</a:t>
            </a:fld>
            <a:endParaRPr lang="zh-CN" altLang="en-US"/>
          </a:p>
        </p:txBody>
      </p:sp>
      <p:sp>
        <p:nvSpPr>
          <p:cNvPr id="1029" name="Footer Placeholder 4"/>
          <p:cNvSpPr>
            <a:spLocks noGrp="1" noChangeArrowheads="1"/>
          </p:cNvSpPr>
          <p:nvPr>
            <p:ph type="ftr" sz="quarter" idx="3"/>
          </p:nvPr>
        </p:nvSpPr>
        <p:spPr bwMode="auto">
          <a:xfrm>
            <a:off x="4648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CN" altLang="en-US"/>
          </a:p>
        </p:txBody>
      </p:sp>
      <p:sp>
        <p:nvSpPr>
          <p:cNvPr id="1030" name="Slide Number Placeholder 5"/>
          <p:cNvSpPr>
            <a:spLocks noGrp="1" noChangeArrowheads="1"/>
          </p:cNvSpPr>
          <p:nvPr>
            <p:ph type="sldNum" sz="quarter" idx="4"/>
          </p:nvPr>
        </p:nvSpPr>
        <p:spPr bwMode="auto">
          <a:xfrm>
            <a:off x="8077200" y="6356350"/>
            <a:ext cx="3276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02A2AF7-54C4-4787-81DA-0895F6B82096}"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spcBef>
          <a:spcPct val="0"/>
        </a:spcBef>
        <a:spcAft>
          <a:spcPct val="0"/>
        </a:spcAft>
        <a:defRPr sz="4400">
          <a:solidFill>
            <a:schemeClr val="tx1"/>
          </a:solidFill>
          <a:latin typeface="Calibri Light" pitchFamily="34" charset="0"/>
          <a:ea typeface="宋体" pitchFamily="2" charset="-122"/>
        </a:defRPr>
      </a:lvl5pPr>
      <a:lvl6pPr marL="457200" algn="l" rtl="0" eaLnBrk="0" fontAlgn="base" hangingPunct="0">
        <a:spcBef>
          <a:spcPct val="0"/>
        </a:spcBef>
        <a:spcAft>
          <a:spcPct val="0"/>
        </a:spcAft>
        <a:defRPr sz="4400">
          <a:solidFill>
            <a:schemeClr val="tx1"/>
          </a:solidFill>
          <a:latin typeface="Calibri Light" pitchFamily="34" charset="0"/>
          <a:ea typeface="宋体" pitchFamily="2" charset="-122"/>
        </a:defRPr>
      </a:lvl6pPr>
      <a:lvl7pPr marL="914400" algn="l" rtl="0" eaLnBrk="0" fontAlgn="base" hangingPunct="0">
        <a:spcBef>
          <a:spcPct val="0"/>
        </a:spcBef>
        <a:spcAft>
          <a:spcPct val="0"/>
        </a:spcAft>
        <a:defRPr sz="4400">
          <a:solidFill>
            <a:schemeClr val="tx1"/>
          </a:solidFill>
          <a:latin typeface="Calibri Light" pitchFamily="34" charset="0"/>
          <a:ea typeface="宋体" pitchFamily="2" charset="-122"/>
        </a:defRPr>
      </a:lvl7pPr>
      <a:lvl8pPr marL="1371600" algn="l" rtl="0" eaLnBrk="0" fontAlgn="base" hangingPunct="0">
        <a:spcBef>
          <a:spcPct val="0"/>
        </a:spcBef>
        <a:spcAft>
          <a:spcPct val="0"/>
        </a:spcAft>
        <a:defRPr sz="4400">
          <a:solidFill>
            <a:schemeClr val="tx1"/>
          </a:solidFill>
          <a:latin typeface="Calibri Light" pitchFamily="34" charset="0"/>
          <a:ea typeface="宋体" pitchFamily="2" charset="-122"/>
        </a:defRPr>
      </a:lvl8pPr>
      <a:lvl9pPr marL="1828800" algn="l" rtl="0" eaLnBrk="0" fontAlgn="base" hangingPunct="0">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ct val="30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lnSpc>
          <a:spcPct val="90000"/>
        </a:lnSpc>
        <a:spcBef>
          <a:spcPct val="3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lnSpc>
          <a:spcPct val="90000"/>
        </a:lnSpc>
        <a:spcBef>
          <a:spcPct val="3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lnSpc>
          <a:spcPct val="90000"/>
        </a:lnSpc>
        <a:spcBef>
          <a:spcPct val="3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lnSpc>
          <a:spcPct val="90000"/>
        </a:lnSpc>
        <a:spcBef>
          <a:spcPct val="3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2.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ziliao/" TargetMode="External"/><Relationship Id="rId17" Type="http://schemas.openxmlformats.org/officeDocument/2006/relationships/image" Target="../media/image1.jpeg"/><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1" Type="http://schemas.openxmlformats.org/officeDocument/2006/relationships/slideLayout" Target="../slideLayouts/slideLayout7.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fanwen/"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slide" Target="slide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slide" Target="slide3.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slide" Target="slide3.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slide" Target="slide3.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8" Type="http://schemas.openxmlformats.org/officeDocument/2006/relationships/hyperlink" Target="http://baike.baidu.com/view/291187.htm" TargetMode="External"/><Relationship Id="rId3" Type="http://schemas.openxmlformats.org/officeDocument/2006/relationships/image" Target="../media/image6.png"/><Relationship Id="rId7"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baike.baidu.com/view/63603.htm" TargetMode="External"/><Relationship Id="rId11" Type="http://schemas.openxmlformats.org/officeDocument/2006/relationships/audio" Target="../media/audio1.wav"/><Relationship Id="rId5" Type="http://schemas.openxmlformats.org/officeDocument/2006/relationships/hyperlink" Target="http://baike.baidu.com/view/160967.htm" TargetMode="External"/><Relationship Id="rId10" Type="http://schemas.openxmlformats.org/officeDocument/2006/relationships/slide" Target="slide3.xml"/><Relationship Id="rId4" Type="http://schemas.openxmlformats.org/officeDocument/2006/relationships/image" Target="../media/image10.jpg"/><Relationship Id="rId9" Type="http://schemas.openxmlformats.org/officeDocument/2006/relationships/hyperlink" Target="http://baike.baidu.com/view/773.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audio" Target="../media/audio1.wav"/><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image" Target="../media/image13.jpe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slide" Target="slide3.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50825" y="1412875"/>
            <a:ext cx="649288" cy="144463"/>
          </a:xfrm>
          <a:prstGeom prst="rect">
            <a:avLst/>
          </a:prstGeom>
          <a:noFill/>
          <a:ln w="25400" cap="flat" cmpd="sng" algn="ctr">
            <a:noFill/>
            <a:prstDash val="solid"/>
          </a:ln>
          <a:effectLst/>
        </p:spPr>
        <p:txBody>
          <a:bodyPr anchor="ctr"/>
          <a:lstStyle/>
          <a:p>
            <a:pPr eaLnBrk="1" fontAlgn="auto" hangingPunct="1">
              <a:spcBef>
                <a:spcPts val="0"/>
              </a:spcBef>
              <a:spcAft>
                <a:spcPts val="0"/>
              </a:spcAft>
              <a:defRPr/>
            </a:pP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模板下载：</a:t>
            </a:r>
            <a:r>
              <a:rPr lang="en-US" altLang="zh-CN" sz="100" kern="0" dirty="0">
                <a:solidFill>
                  <a:srgbClr val="EEECE1">
                    <a:lumMod val="25000"/>
                  </a:srgbClr>
                </a:solidFill>
                <a:latin typeface="Calibri"/>
                <a:ea typeface="宋体"/>
                <a:hlinkClick r:id="rId2"/>
              </a:rPr>
              <a:t>www.1ppt.com/moban/</a:t>
            </a:r>
            <a:r>
              <a:rPr lang="en-US" altLang="zh-CN" sz="100" kern="0" dirty="0">
                <a:solidFill>
                  <a:srgbClr val="EEECE1">
                    <a:lumMod val="25000"/>
                  </a:srgbClr>
                </a:solidFill>
                <a:latin typeface="Calibri"/>
                <a:ea typeface="宋体"/>
              </a:rPr>
              <a:t>     </a:t>
            </a:r>
            <a:r>
              <a:rPr lang="zh-CN" altLang="en-US" sz="100" kern="0" dirty="0">
                <a:solidFill>
                  <a:srgbClr val="EEECE1">
                    <a:lumMod val="25000"/>
                  </a:srgbClr>
                </a:solidFill>
                <a:latin typeface="Calibri"/>
                <a:ea typeface="宋体"/>
              </a:rPr>
              <a:t>行业</a:t>
            </a: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模板：</a:t>
            </a:r>
            <a:r>
              <a:rPr lang="en-US" altLang="zh-CN" sz="100" kern="0" dirty="0">
                <a:solidFill>
                  <a:srgbClr val="EEECE1">
                    <a:lumMod val="25000"/>
                  </a:srgbClr>
                </a:solidFill>
                <a:latin typeface="Calibri"/>
                <a:ea typeface="宋体"/>
                <a:hlinkClick r:id="rId3"/>
              </a:rPr>
              <a:t>www.1ppt.com/hangye/</a:t>
            </a:r>
            <a:r>
              <a:rPr lang="en-US" altLang="zh-CN" sz="100" kern="0" dirty="0">
                <a:solidFill>
                  <a:srgbClr val="EEECE1">
                    <a:lumMod val="25000"/>
                  </a:srgbClr>
                </a:solidFill>
                <a:latin typeface="Calibri"/>
                <a:ea typeface="宋体"/>
              </a:rPr>
              <a:t> </a:t>
            </a:r>
          </a:p>
          <a:p>
            <a:pPr eaLnBrk="1" fontAlgn="auto" hangingPunct="1">
              <a:spcBef>
                <a:spcPts val="0"/>
              </a:spcBef>
              <a:spcAft>
                <a:spcPts val="0"/>
              </a:spcAft>
              <a:defRPr/>
            </a:pPr>
            <a:r>
              <a:rPr lang="zh-CN" altLang="en-US" sz="100" kern="0" dirty="0">
                <a:solidFill>
                  <a:srgbClr val="EEECE1">
                    <a:lumMod val="25000"/>
                  </a:srgbClr>
                </a:solidFill>
                <a:latin typeface="Calibri"/>
                <a:ea typeface="宋体"/>
              </a:rPr>
              <a:t>节日</a:t>
            </a: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模板：</a:t>
            </a:r>
            <a:r>
              <a:rPr lang="en-US" altLang="zh-CN" sz="100" kern="0" dirty="0">
                <a:solidFill>
                  <a:srgbClr val="EEECE1">
                    <a:lumMod val="25000"/>
                  </a:srgbClr>
                </a:solidFill>
                <a:latin typeface="Calibri"/>
                <a:ea typeface="宋体"/>
                <a:hlinkClick r:id="rId4"/>
              </a:rPr>
              <a:t>www.1ppt.com/jieri/</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素材下载：</a:t>
            </a:r>
            <a:r>
              <a:rPr lang="en-US" altLang="zh-CN" sz="100" kern="0" dirty="0">
                <a:solidFill>
                  <a:srgbClr val="EEECE1">
                    <a:lumMod val="25000"/>
                  </a:srgbClr>
                </a:solidFill>
                <a:latin typeface="Calibri"/>
                <a:ea typeface="宋体"/>
                <a:hlinkClick r:id="rId5"/>
              </a:rPr>
              <a:t>www.1ppt.com/sucai/</a:t>
            </a:r>
            <a:endParaRPr lang="en-US" altLang="zh-CN" sz="100" kern="0" dirty="0">
              <a:solidFill>
                <a:srgbClr val="EEECE1">
                  <a:lumMod val="25000"/>
                </a:srgbClr>
              </a:solidFill>
              <a:latin typeface="Calibri"/>
              <a:ea typeface="宋体"/>
            </a:endParaRPr>
          </a:p>
          <a:p>
            <a:pPr eaLnBrk="1" fontAlgn="auto" hangingPunct="1">
              <a:spcBef>
                <a:spcPts val="0"/>
              </a:spcBef>
              <a:spcAft>
                <a:spcPts val="0"/>
              </a:spcAft>
              <a:defRPr/>
            </a:pP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背景图片：</a:t>
            </a:r>
            <a:r>
              <a:rPr lang="en-US" altLang="zh-CN" sz="100" kern="0" dirty="0">
                <a:solidFill>
                  <a:srgbClr val="EEECE1">
                    <a:lumMod val="25000"/>
                  </a:srgbClr>
                </a:solidFill>
                <a:latin typeface="Calibri"/>
                <a:ea typeface="宋体"/>
                <a:hlinkClick r:id="rId6"/>
              </a:rPr>
              <a:t>www.1ppt.com/beijing/</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图表下载：</a:t>
            </a:r>
            <a:r>
              <a:rPr lang="en-US" altLang="zh-CN" sz="100" kern="0" dirty="0">
                <a:solidFill>
                  <a:srgbClr val="EEECE1">
                    <a:lumMod val="25000"/>
                  </a:srgbClr>
                </a:solidFill>
                <a:latin typeface="Calibri"/>
                <a:ea typeface="宋体"/>
                <a:hlinkClick r:id="rId7"/>
              </a:rPr>
              <a:t>www.1ppt.com/tubiao/</a:t>
            </a:r>
            <a:r>
              <a:rPr lang="en-US" altLang="zh-CN" sz="100" kern="0" dirty="0">
                <a:solidFill>
                  <a:srgbClr val="EEECE1">
                    <a:lumMod val="25000"/>
                  </a:srgbClr>
                </a:solidFill>
                <a:latin typeface="Calibri"/>
                <a:ea typeface="宋体"/>
              </a:rPr>
              <a:t>      </a:t>
            </a:r>
          </a:p>
          <a:p>
            <a:pPr eaLnBrk="1" fontAlgn="auto" hangingPunct="1">
              <a:spcBef>
                <a:spcPts val="0"/>
              </a:spcBef>
              <a:spcAft>
                <a:spcPts val="0"/>
              </a:spcAft>
              <a:defRPr/>
            </a:pPr>
            <a:r>
              <a:rPr lang="zh-CN" altLang="en-US" sz="100" kern="0" dirty="0">
                <a:solidFill>
                  <a:srgbClr val="EEECE1">
                    <a:lumMod val="25000"/>
                  </a:srgbClr>
                </a:solidFill>
                <a:latin typeface="Calibri"/>
                <a:ea typeface="宋体"/>
              </a:rPr>
              <a:t>优秀</a:t>
            </a:r>
            <a:r>
              <a:rPr lang="en-US" altLang="zh-CN" sz="100" kern="0" dirty="0">
                <a:solidFill>
                  <a:srgbClr val="EEECE1">
                    <a:lumMod val="25000"/>
                  </a:srgbClr>
                </a:solidFill>
                <a:latin typeface="Calibri"/>
                <a:ea typeface="宋体"/>
              </a:rPr>
              <a:t>PPT</a:t>
            </a:r>
            <a:r>
              <a:rPr lang="zh-CN" altLang="en-US" sz="100" kern="0" dirty="0">
                <a:solidFill>
                  <a:srgbClr val="EEECE1">
                    <a:lumMod val="25000"/>
                  </a:srgbClr>
                </a:solidFill>
                <a:latin typeface="Calibri"/>
                <a:ea typeface="宋体"/>
              </a:rPr>
              <a:t>下载：</a:t>
            </a:r>
            <a:r>
              <a:rPr lang="en-US" altLang="zh-CN" sz="100" kern="0" dirty="0">
                <a:solidFill>
                  <a:srgbClr val="EEECE1">
                    <a:lumMod val="25000"/>
                  </a:srgbClr>
                </a:solidFill>
                <a:latin typeface="Calibri"/>
                <a:ea typeface="宋体"/>
                <a:hlinkClick r:id="rId8"/>
              </a:rPr>
              <a:t>www.1ppt.com/xiazai/</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教程： </a:t>
            </a:r>
            <a:r>
              <a:rPr lang="en-US" altLang="zh-CN" sz="100" kern="0" dirty="0">
                <a:solidFill>
                  <a:srgbClr val="EEECE1">
                    <a:lumMod val="25000"/>
                  </a:srgbClr>
                </a:solidFill>
                <a:latin typeface="Calibri"/>
                <a:ea typeface="宋体"/>
                <a:hlinkClick r:id="rId9"/>
              </a:rPr>
              <a:t>www.1ppt.com/powerpoint/</a:t>
            </a:r>
            <a:r>
              <a:rPr lang="en-US" altLang="zh-CN" sz="100" kern="0" dirty="0">
                <a:solidFill>
                  <a:srgbClr val="EEECE1">
                    <a:lumMod val="25000"/>
                  </a:srgbClr>
                </a:solidFill>
                <a:latin typeface="Calibri"/>
                <a:ea typeface="宋体"/>
              </a:rPr>
              <a:t>      </a:t>
            </a:r>
          </a:p>
          <a:p>
            <a:pPr eaLnBrk="1" fontAlgn="auto" hangingPunct="1">
              <a:spcBef>
                <a:spcPts val="0"/>
              </a:spcBef>
              <a:spcAft>
                <a:spcPts val="0"/>
              </a:spcAft>
              <a:defRPr/>
            </a:pPr>
            <a:r>
              <a:rPr lang="en-US" altLang="zh-CN" sz="100" kern="0" dirty="0">
                <a:solidFill>
                  <a:srgbClr val="EEECE1">
                    <a:lumMod val="25000"/>
                  </a:srgbClr>
                </a:solidFill>
                <a:latin typeface="Calibri"/>
                <a:ea typeface="宋体"/>
              </a:rPr>
              <a:t>Word</a:t>
            </a:r>
            <a:r>
              <a:rPr lang="zh-CN" altLang="en-US" sz="100" kern="0" dirty="0">
                <a:solidFill>
                  <a:srgbClr val="EEECE1">
                    <a:lumMod val="25000"/>
                  </a:srgbClr>
                </a:solidFill>
                <a:latin typeface="Calibri"/>
                <a:ea typeface="宋体"/>
              </a:rPr>
              <a:t>教程： </a:t>
            </a:r>
            <a:r>
              <a:rPr lang="en-US" altLang="zh-CN" sz="100" kern="0" dirty="0">
                <a:solidFill>
                  <a:srgbClr val="EEECE1">
                    <a:lumMod val="25000"/>
                  </a:srgbClr>
                </a:solidFill>
                <a:latin typeface="Calibri"/>
                <a:ea typeface="宋体"/>
                <a:hlinkClick r:id="rId10"/>
              </a:rPr>
              <a:t>www.1ppt.com/word/</a:t>
            </a:r>
            <a:r>
              <a:rPr lang="en-US" altLang="zh-CN" sz="100" kern="0" dirty="0">
                <a:solidFill>
                  <a:srgbClr val="EEECE1">
                    <a:lumMod val="25000"/>
                  </a:srgbClr>
                </a:solidFill>
                <a:latin typeface="Calibri"/>
                <a:ea typeface="宋体"/>
              </a:rPr>
              <a:t>              Excel</a:t>
            </a:r>
            <a:r>
              <a:rPr lang="zh-CN" altLang="en-US" sz="100" kern="0" dirty="0">
                <a:solidFill>
                  <a:srgbClr val="EEECE1">
                    <a:lumMod val="25000"/>
                  </a:srgbClr>
                </a:solidFill>
                <a:latin typeface="Calibri"/>
                <a:ea typeface="宋体"/>
              </a:rPr>
              <a:t>教程：</a:t>
            </a:r>
            <a:r>
              <a:rPr lang="en-US" altLang="zh-CN" sz="100" kern="0" dirty="0">
                <a:solidFill>
                  <a:srgbClr val="EEECE1">
                    <a:lumMod val="25000"/>
                  </a:srgbClr>
                </a:solidFill>
                <a:latin typeface="Calibri"/>
                <a:ea typeface="宋体"/>
                <a:hlinkClick r:id="rId11"/>
              </a:rPr>
              <a:t>www.1ppt.com/excel/</a:t>
            </a:r>
            <a:r>
              <a:rPr lang="en-US" altLang="zh-CN" sz="100" kern="0" dirty="0">
                <a:solidFill>
                  <a:srgbClr val="EEECE1">
                    <a:lumMod val="25000"/>
                  </a:srgbClr>
                </a:solidFill>
                <a:latin typeface="Calibri"/>
                <a:ea typeface="宋体"/>
              </a:rPr>
              <a:t>  </a:t>
            </a:r>
          </a:p>
          <a:p>
            <a:pPr eaLnBrk="1" fontAlgn="auto" hangingPunct="1">
              <a:spcBef>
                <a:spcPts val="0"/>
              </a:spcBef>
              <a:spcAft>
                <a:spcPts val="0"/>
              </a:spcAft>
              <a:defRPr/>
            </a:pPr>
            <a:r>
              <a:rPr lang="zh-CN" altLang="en-US" sz="100" kern="0" dirty="0">
                <a:solidFill>
                  <a:srgbClr val="EEECE1">
                    <a:lumMod val="25000"/>
                  </a:srgbClr>
                </a:solidFill>
                <a:latin typeface="Calibri"/>
                <a:ea typeface="宋体"/>
              </a:rPr>
              <a:t>资料下载：</a:t>
            </a:r>
            <a:r>
              <a:rPr lang="en-US" altLang="zh-CN" sz="100" kern="0" dirty="0">
                <a:solidFill>
                  <a:srgbClr val="EEECE1">
                    <a:lumMod val="25000"/>
                  </a:srgbClr>
                </a:solidFill>
                <a:latin typeface="Calibri"/>
                <a:ea typeface="宋体"/>
                <a:hlinkClick r:id="rId12"/>
              </a:rPr>
              <a:t>www.1ppt.com/ziliao/</a:t>
            </a:r>
            <a:r>
              <a:rPr lang="en-US" altLang="zh-CN" sz="100" kern="0" dirty="0">
                <a:solidFill>
                  <a:srgbClr val="EEECE1">
                    <a:lumMod val="25000"/>
                  </a:srgbClr>
                </a:solidFill>
                <a:latin typeface="Calibri"/>
                <a:ea typeface="宋体"/>
              </a:rPr>
              <a:t>                PPT</a:t>
            </a:r>
            <a:r>
              <a:rPr lang="zh-CN" altLang="en-US" sz="100" kern="0" dirty="0">
                <a:solidFill>
                  <a:srgbClr val="EEECE1">
                    <a:lumMod val="25000"/>
                  </a:srgbClr>
                </a:solidFill>
                <a:latin typeface="Calibri"/>
                <a:ea typeface="宋体"/>
              </a:rPr>
              <a:t>课件下载：</a:t>
            </a:r>
            <a:r>
              <a:rPr lang="en-US" altLang="zh-CN" sz="100" kern="0" dirty="0">
                <a:solidFill>
                  <a:srgbClr val="EEECE1">
                    <a:lumMod val="25000"/>
                  </a:srgbClr>
                </a:solidFill>
                <a:latin typeface="Calibri"/>
                <a:ea typeface="宋体"/>
                <a:hlinkClick r:id="rId13"/>
              </a:rPr>
              <a:t>www.1ppt.com/kejian/</a:t>
            </a:r>
            <a:r>
              <a:rPr lang="en-US" altLang="zh-CN" sz="100" kern="0" dirty="0">
                <a:solidFill>
                  <a:srgbClr val="EEECE1">
                    <a:lumMod val="25000"/>
                  </a:srgbClr>
                </a:solidFill>
                <a:latin typeface="Calibri"/>
                <a:ea typeface="宋体"/>
              </a:rPr>
              <a:t> </a:t>
            </a:r>
          </a:p>
          <a:p>
            <a:pPr eaLnBrk="1" fontAlgn="auto" hangingPunct="1">
              <a:spcBef>
                <a:spcPts val="0"/>
              </a:spcBef>
              <a:spcAft>
                <a:spcPts val="0"/>
              </a:spcAft>
              <a:defRPr/>
            </a:pPr>
            <a:r>
              <a:rPr lang="zh-CN" altLang="en-US" sz="100" kern="0" dirty="0">
                <a:solidFill>
                  <a:srgbClr val="EEECE1">
                    <a:lumMod val="25000"/>
                  </a:srgbClr>
                </a:solidFill>
                <a:latin typeface="Calibri"/>
                <a:ea typeface="宋体"/>
              </a:rPr>
              <a:t>范文下载：</a:t>
            </a:r>
            <a:r>
              <a:rPr lang="en-US" altLang="zh-CN" sz="100" kern="0" dirty="0">
                <a:solidFill>
                  <a:srgbClr val="EEECE1">
                    <a:lumMod val="25000"/>
                  </a:srgbClr>
                </a:solidFill>
                <a:latin typeface="Calibri"/>
                <a:ea typeface="宋体"/>
                <a:hlinkClick r:id="rId14"/>
              </a:rPr>
              <a:t>www.1ppt.com/fanwen/</a:t>
            </a:r>
            <a:r>
              <a:rPr lang="en-US" altLang="zh-CN" sz="100" kern="0" dirty="0">
                <a:solidFill>
                  <a:srgbClr val="EEECE1">
                    <a:lumMod val="25000"/>
                  </a:srgbClr>
                </a:solidFill>
                <a:latin typeface="Calibri"/>
                <a:ea typeface="宋体"/>
              </a:rPr>
              <a:t>             </a:t>
            </a:r>
            <a:r>
              <a:rPr lang="zh-CN" altLang="en-US" sz="100" kern="0" dirty="0">
                <a:solidFill>
                  <a:srgbClr val="EEECE1">
                    <a:lumMod val="25000"/>
                  </a:srgbClr>
                </a:solidFill>
                <a:latin typeface="Calibri"/>
                <a:ea typeface="宋体"/>
              </a:rPr>
              <a:t>试卷下载：</a:t>
            </a:r>
            <a:r>
              <a:rPr lang="en-US" altLang="zh-CN" sz="100" kern="0" dirty="0">
                <a:solidFill>
                  <a:srgbClr val="EEECE1">
                    <a:lumMod val="25000"/>
                  </a:srgbClr>
                </a:solidFill>
                <a:latin typeface="Calibri"/>
                <a:ea typeface="宋体"/>
                <a:hlinkClick r:id="rId15"/>
              </a:rPr>
              <a:t>www.1ppt.com/shiti/</a:t>
            </a:r>
            <a:r>
              <a:rPr lang="en-US" altLang="zh-CN" sz="100" kern="0" dirty="0">
                <a:solidFill>
                  <a:srgbClr val="EEECE1">
                    <a:lumMod val="25000"/>
                  </a:srgbClr>
                </a:solidFill>
                <a:latin typeface="Calibri"/>
                <a:ea typeface="宋体"/>
              </a:rPr>
              <a:t>  </a:t>
            </a:r>
          </a:p>
          <a:p>
            <a:pPr eaLnBrk="1" fontAlgn="auto" hangingPunct="1">
              <a:spcBef>
                <a:spcPts val="0"/>
              </a:spcBef>
              <a:spcAft>
                <a:spcPts val="0"/>
              </a:spcAft>
              <a:defRPr/>
            </a:pPr>
            <a:r>
              <a:rPr lang="zh-CN" altLang="en-US" sz="100" kern="0" dirty="0">
                <a:solidFill>
                  <a:srgbClr val="EEECE1">
                    <a:lumMod val="25000"/>
                  </a:srgbClr>
                </a:solidFill>
                <a:latin typeface="Calibri"/>
                <a:ea typeface="宋体"/>
              </a:rPr>
              <a:t>教案下载：</a:t>
            </a:r>
            <a:r>
              <a:rPr lang="en-US" altLang="zh-CN" sz="100" kern="0" dirty="0">
                <a:solidFill>
                  <a:srgbClr val="EEECE1">
                    <a:lumMod val="25000"/>
                  </a:srgbClr>
                </a:solidFill>
                <a:latin typeface="Calibri"/>
                <a:ea typeface="宋体"/>
                <a:hlinkClick r:id="rId16"/>
              </a:rPr>
              <a:t>www.1ppt.com/jiaoan/</a:t>
            </a:r>
            <a:r>
              <a:rPr lang="en-US" altLang="zh-CN" sz="100" kern="0" dirty="0">
                <a:solidFill>
                  <a:srgbClr val="EEECE1">
                    <a:lumMod val="25000"/>
                  </a:srgbClr>
                </a:solidFill>
                <a:latin typeface="Calibri"/>
                <a:ea typeface="宋体"/>
              </a:rPr>
              <a:t>  </a:t>
            </a:r>
          </a:p>
          <a:p>
            <a:pPr eaLnBrk="1" fontAlgn="auto" hangingPunct="1">
              <a:spcBef>
                <a:spcPts val="0"/>
              </a:spcBef>
              <a:spcAft>
                <a:spcPts val="0"/>
              </a:spcAft>
              <a:defRPr/>
            </a:pPr>
            <a:r>
              <a:rPr lang="en-US" altLang="zh-CN" sz="100" kern="0" dirty="0">
                <a:solidFill>
                  <a:srgbClr val="EEECE1">
                    <a:lumMod val="25000"/>
                  </a:srgbClr>
                </a:solidFill>
                <a:latin typeface="Calibri"/>
                <a:ea typeface="宋体"/>
              </a:rPr>
              <a:t>  </a:t>
            </a:r>
            <a:endParaRPr lang="zh-CN" altLang="en-US" sz="100" kern="0" dirty="0">
              <a:solidFill>
                <a:srgbClr val="EEECE1">
                  <a:lumMod val="25000"/>
                </a:srgbClr>
              </a:solidFill>
              <a:latin typeface="Calibri"/>
              <a:ea typeface="宋体"/>
            </a:endParaRPr>
          </a:p>
        </p:txBody>
      </p:sp>
      <p:pic>
        <p:nvPicPr>
          <p:cNvPr id="14339" name="Picture 10" descr="C:\Users\apple\Desktop\mb\222222222\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988" y="0"/>
            <a:ext cx="122189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11"/>
          <p:cNvSpPr txBox="1">
            <a:spLocks noChangeArrowheads="1"/>
          </p:cNvSpPr>
          <p:nvPr/>
        </p:nvSpPr>
        <p:spPr bwMode="auto">
          <a:xfrm>
            <a:off x="1487662" y="1444923"/>
            <a:ext cx="91896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5400" dirty="0" smtClean="0">
                <a:solidFill>
                  <a:srgbClr val="FF0000"/>
                </a:solidFill>
                <a:latin typeface="华文琥珀" panose="02010800040101010101" pitchFamily="2" charset="-122"/>
                <a:ea typeface="华文琥珀" panose="02010800040101010101" pitchFamily="2" charset="-122"/>
              </a:rPr>
              <a:t>让海洋生物永远和人类在一起</a:t>
            </a:r>
            <a:endParaRPr lang="zh-CN" altLang="en-US" sz="5400" dirty="0">
              <a:solidFill>
                <a:srgbClr val="FF0000"/>
              </a:solidFill>
              <a:latin typeface="华文琥珀" panose="02010800040101010101" pitchFamily="2" charset="-122"/>
              <a:ea typeface="华文琥珀" panose="02010800040101010101" pitchFamily="2" charset="-122"/>
            </a:endParaRPr>
          </a:p>
        </p:txBody>
      </p:sp>
      <p:sp>
        <p:nvSpPr>
          <p:cNvPr id="7172" name="矩形 14"/>
          <p:cNvSpPr>
            <a:spLocks noChangeArrowheads="1"/>
          </p:cNvSpPr>
          <p:nvPr/>
        </p:nvSpPr>
        <p:spPr bwMode="auto">
          <a:xfrm>
            <a:off x="4471988" y="2270125"/>
            <a:ext cx="249299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4000" dirty="0">
                <a:solidFill>
                  <a:schemeClr val="bg1"/>
                </a:solidFill>
                <a:latin typeface="方正大标宋简体" pitchFamily="2" charset="-122"/>
                <a:ea typeface="方正大标宋简体" pitchFamily="2" charset="-122"/>
              </a:rPr>
              <a:t>THE </a:t>
            </a:r>
            <a:r>
              <a:rPr lang="en-US" altLang="zh-CN" sz="4000" dirty="0" smtClean="0">
                <a:solidFill>
                  <a:schemeClr val="bg1"/>
                </a:solidFill>
                <a:latin typeface="方正大标宋简体" pitchFamily="2" charset="-122"/>
                <a:ea typeface="方正大标宋简体" pitchFamily="2" charset="-122"/>
              </a:rPr>
              <a:t>OCEAN</a:t>
            </a:r>
            <a:endParaRPr lang="zh-CN" altLang="en-US" sz="4000" dirty="0">
              <a:solidFill>
                <a:schemeClr val="bg1"/>
              </a:solidFill>
              <a:latin typeface="方正大标宋简体" pitchFamily="2" charset="-122"/>
              <a:ea typeface="方正大标宋简体" pitchFamily="2" charset="-122"/>
            </a:endParaRPr>
          </a:p>
        </p:txBody>
      </p:sp>
      <p:sp>
        <p:nvSpPr>
          <p:cNvPr id="7173" name="矩形 15"/>
          <p:cNvSpPr>
            <a:spLocks noChangeArrowheads="1"/>
          </p:cNvSpPr>
          <p:nvPr/>
        </p:nvSpPr>
        <p:spPr bwMode="auto">
          <a:xfrm>
            <a:off x="4489450" y="2760663"/>
            <a:ext cx="3365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dirty="0">
                <a:solidFill>
                  <a:schemeClr val="bg1"/>
                </a:solidFill>
                <a:latin typeface="微软雅黑" panose="020B0503020204020204" pitchFamily="34" charset="-122"/>
                <a:ea typeface="微软雅黑" panose="020B0503020204020204" pitchFamily="34" charset="-122"/>
              </a:rPr>
              <a:t>WAS CRYING FOR</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7174" name="Picture 12" descr="C:\Users\apple\Desktop\mb\222222222\2.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59300" y="3211513"/>
            <a:ext cx="351155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p:cTn id="7" dur="500" fill="hold"/>
                                        <p:tgtEl>
                                          <p:spTgt spid="7171"/>
                                        </p:tgtEl>
                                        <p:attrNameLst>
                                          <p:attrName>ppt_w</p:attrName>
                                        </p:attrNameLst>
                                      </p:cBhvr>
                                      <p:tavLst>
                                        <p:tav tm="0">
                                          <p:val>
                                            <p:fltVal val="0"/>
                                          </p:val>
                                        </p:tav>
                                        <p:tav tm="100000">
                                          <p:val>
                                            <p:strVal val="#ppt_w"/>
                                          </p:val>
                                        </p:tav>
                                      </p:tavLst>
                                    </p:anim>
                                    <p:anim calcmode="lin" valueType="num">
                                      <p:cBhvr>
                                        <p:cTn id="8" dur="500" fill="hold"/>
                                        <p:tgtEl>
                                          <p:spTgt spid="7171"/>
                                        </p:tgtEl>
                                        <p:attrNameLst>
                                          <p:attrName>ppt_h</p:attrName>
                                        </p:attrNameLst>
                                      </p:cBhvr>
                                      <p:tavLst>
                                        <p:tav tm="0">
                                          <p:val>
                                            <p:fltVal val="0"/>
                                          </p:val>
                                        </p:tav>
                                        <p:tav tm="100000">
                                          <p:val>
                                            <p:strVal val="#ppt_h"/>
                                          </p:val>
                                        </p:tav>
                                      </p:tavLst>
                                    </p:anim>
                                    <p:animEffect transition="in" filter="fade">
                                      <p:cBhvr>
                                        <p:cTn id="9" dur="500"/>
                                        <p:tgtEl>
                                          <p:spTgt spid="7171"/>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172"/>
                                        </p:tgtEl>
                                        <p:attrNameLst>
                                          <p:attrName>style.visibility</p:attrName>
                                        </p:attrNameLst>
                                      </p:cBhvr>
                                      <p:to>
                                        <p:strVal val="visible"/>
                                      </p:to>
                                    </p:set>
                                    <p:animEffect transition="in" filter="wipe(left)">
                                      <p:cBhvr>
                                        <p:cTn id="13" dur="500"/>
                                        <p:tgtEl>
                                          <p:spTgt spid="717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173"/>
                                        </p:tgtEl>
                                        <p:attrNameLst>
                                          <p:attrName>style.visibility</p:attrName>
                                        </p:attrNameLst>
                                      </p:cBhvr>
                                      <p:to>
                                        <p:strVal val="visible"/>
                                      </p:to>
                                    </p:set>
                                    <p:animEffect transition="in" filter="wipe(left)">
                                      <p:cBhvr>
                                        <p:cTn id="16" dur="500"/>
                                        <p:tgtEl>
                                          <p:spTgt spid="7173"/>
                                        </p:tgtEl>
                                      </p:cBhvr>
                                    </p:animEffect>
                                  </p:childTnLst>
                                </p:cTn>
                              </p:par>
                            </p:childTnLst>
                          </p:cTn>
                        </p:par>
                        <p:par>
                          <p:cTn id="17" fill="hold" nodeType="afterGroup">
                            <p:stCondLst>
                              <p:cond delay="1000"/>
                            </p:stCondLst>
                            <p:childTnLst>
                              <p:par>
                                <p:cTn id="18" presetID="10" presetClass="entr" presetSubtype="0" fill="hold" nodeType="afterEffect">
                                  <p:stCondLst>
                                    <p:cond delay="0"/>
                                  </p:stCondLst>
                                  <p:childTnLst>
                                    <p:set>
                                      <p:cBhvr>
                                        <p:cTn id="19" dur="1" fill="hold">
                                          <p:stCondLst>
                                            <p:cond delay="0"/>
                                          </p:stCondLst>
                                        </p:cTn>
                                        <p:tgtEl>
                                          <p:spTgt spid="7174"/>
                                        </p:tgtEl>
                                        <p:attrNameLst>
                                          <p:attrName>style.visibility</p:attrName>
                                        </p:attrNameLst>
                                      </p:cBhvr>
                                      <p:to>
                                        <p:strVal val="visible"/>
                                      </p:to>
                                    </p:set>
                                    <p:animEffect transition="in" filter="fade">
                                      <p:cBhvr>
                                        <p:cTn id="20" dur="20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utoUpdateAnimBg="0"/>
      <p:bldP spid="7172" grpId="0" autoUpdateAnimBg="0"/>
      <p:bldP spid="717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C:\Users\apple\Desktop\mb\22222222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6"/>
          <p:cNvSpPr>
            <a:spLocks noChangeArrowheads="1"/>
          </p:cNvSpPr>
          <p:nvPr/>
        </p:nvSpPr>
        <p:spPr bwMode="auto">
          <a:xfrm>
            <a:off x="3411940" y="3164490"/>
            <a:ext cx="5368120" cy="121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4400" b="1" dirty="0" smtClean="0">
                <a:solidFill>
                  <a:srgbClr val="A6A6A6"/>
                </a:solidFill>
                <a:latin typeface="微软雅黑" panose="020B0503020204020204" pitchFamily="34" charset="-122"/>
                <a:ea typeface="微软雅黑" panose="020B0503020204020204" pitchFamily="34" charset="-122"/>
              </a:rPr>
              <a:t>         海洋环境</a:t>
            </a:r>
            <a:r>
              <a:rPr lang="en-US" altLang="zh-CN" sz="4400" b="1" dirty="0" smtClean="0">
                <a:solidFill>
                  <a:srgbClr val="A6A6A6"/>
                </a:solidFill>
                <a:latin typeface="微软雅黑" panose="020B0503020204020204" pitchFamily="34" charset="-122"/>
                <a:ea typeface="微软雅黑" panose="020B0503020204020204" pitchFamily="34" charset="-122"/>
              </a:rPr>
              <a:t> </a:t>
            </a:r>
            <a:endParaRPr lang="en-US" altLang="zh-CN" sz="4400" b="1" dirty="0">
              <a:solidFill>
                <a:srgbClr val="A6A6A6"/>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lang="zh-CN" altLang="en-US" sz="2900" dirty="0" smtClean="0">
                <a:solidFill>
                  <a:srgbClr val="A6A6A6"/>
                </a:solidFill>
                <a:latin typeface="微软雅黑" panose="020B0503020204020204" pitchFamily="34" charset="-122"/>
                <a:ea typeface="微软雅黑" panose="020B0503020204020204" pitchFamily="34" charset="-122"/>
              </a:rPr>
              <a:t>是生命的摇篮和人类的资源宝库</a:t>
            </a:r>
            <a:endParaRPr lang="zh-CN" altLang="en-US" sz="2900" dirty="0">
              <a:solidFill>
                <a:srgbClr val="A6A6A6"/>
              </a:solidFill>
              <a:latin typeface="微软雅黑" panose="020B0503020204020204" pitchFamily="34" charset="-122"/>
              <a:ea typeface="微软雅黑" panose="020B0503020204020204" pitchFamily="34" charset="-122"/>
            </a:endParaRPr>
          </a:p>
        </p:txBody>
      </p:sp>
      <p:sp>
        <p:nvSpPr>
          <p:cNvPr id="2" name="矩形 1"/>
          <p:cNvSpPr/>
          <p:nvPr/>
        </p:nvSpPr>
        <p:spPr>
          <a:xfrm>
            <a:off x="554749" y="578977"/>
            <a:ext cx="3254417" cy="1323439"/>
          </a:xfrm>
          <a:prstGeom prst="rect">
            <a:avLst/>
          </a:prstGeom>
          <a:noFill/>
        </p:spPr>
        <p:txBody>
          <a:bodyPr wrap="none" lIns="91440" tIns="45720" rIns="91440" bIns="45720">
            <a:spAutoFit/>
          </a:bodyPr>
          <a:lstStyle/>
          <a:p>
            <a:pPr algn="ctr"/>
            <a:r>
              <a:rPr lang="zh-CN" altLang="en-US" sz="8000" b="0" cap="none" spc="0" dirty="0" smtClean="0">
                <a:ln w="0"/>
                <a:solidFill>
                  <a:srgbClr val="FF0000"/>
                </a:solidFill>
                <a:effectLst>
                  <a:reflection blurRad="6350" stA="53000" endA="300" endPos="35500" dir="5400000" sy="-90000" algn="bl" rotWithShape="0"/>
                </a:effectLst>
                <a:latin typeface="叶根友毛笔行书简体" panose="02010601030101010101" pitchFamily="2" charset="-122"/>
                <a:ea typeface="叶根友毛笔行书简体" panose="02010601030101010101" pitchFamily="2" charset="-122"/>
              </a:rPr>
              <a:t>中国梦</a:t>
            </a:r>
            <a:endParaRPr lang="zh-CN" altLang="en-US" sz="8000" b="0" cap="none" spc="0" dirty="0">
              <a:ln w="0"/>
              <a:solidFill>
                <a:srgbClr val="FF0000"/>
              </a:solidFill>
              <a:effectLst>
                <a:reflection blurRad="6350" stA="53000" endA="300" endPos="35500" dir="5400000" sy="-90000" algn="bl" rotWithShape="0"/>
              </a:effectLst>
              <a:latin typeface="叶根友毛笔行书简体" panose="02010601030101010101" pitchFamily="2" charset="-122"/>
              <a:ea typeface="叶根友毛笔行书简体" panose="02010601030101010101" pitchFamily="2" charset="-122"/>
            </a:endParaRPr>
          </a:p>
        </p:txBody>
      </p:sp>
      <p:sp>
        <p:nvSpPr>
          <p:cNvPr id="3" name="文本框 2"/>
          <p:cNvSpPr txBox="1"/>
          <p:nvPr/>
        </p:nvSpPr>
        <p:spPr>
          <a:xfrm>
            <a:off x="4363915" y="394310"/>
            <a:ext cx="7301552" cy="2185214"/>
          </a:xfrm>
          <a:prstGeom prst="rect">
            <a:avLst/>
          </a:prstGeom>
          <a:noFill/>
        </p:spPr>
        <p:txBody>
          <a:bodyPr wrap="square" rtlCol="0">
            <a:spAutoFit/>
          </a:bodyPr>
          <a:lstStyle/>
          <a:p>
            <a:r>
              <a:rPr lang="zh-CN" altLang="en-US" sz="3600" dirty="0" smtClean="0">
                <a:solidFill>
                  <a:srgbClr val="00B050"/>
                </a:solidFill>
                <a:latin typeface="楷体" panose="02010609060101010101" pitchFamily="49" charset="-122"/>
                <a:ea typeface="楷体" panose="02010609060101010101" pitchFamily="49" charset="-122"/>
              </a:rPr>
              <a:t>建设生态文明</a:t>
            </a:r>
            <a:r>
              <a:rPr lang="zh-CN" altLang="en-US" sz="1600" dirty="0" smtClean="0">
                <a:latin typeface="楷体" panose="02010609060101010101" pitchFamily="49" charset="-122"/>
                <a:ea typeface="楷体" panose="02010609060101010101" pitchFamily="49" charset="-122"/>
              </a:rPr>
              <a:t>，</a:t>
            </a:r>
            <a:r>
              <a:rPr lang="zh-CN" altLang="en-US" sz="2000" dirty="0" smtClean="0">
                <a:latin typeface="楷体" panose="02010609060101010101" pitchFamily="49" charset="-122"/>
                <a:ea typeface="楷体" panose="02010609060101010101" pitchFamily="49" charset="-122"/>
              </a:rPr>
              <a:t>是关系人民福祉、关乎民族未来的长远大计。面对资源约束趋紧、环境污染严重、生态系统退化的严峻形势，必须树立尊重自然、顺应自然、保护自然的生态文明理念，把生态文明建设放在突出地位，融入经济建设、政治建设、文化建设、社会建设各方面和全过程，努力建设美丽中国，实现中华民族永续发展。</a:t>
            </a:r>
            <a:endParaRPr lang="zh-CN" altLang="en-US" sz="20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4001250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6" presetClass="emph" presetSubtype="0" fill="hold" grpId="0" nodeType="withEffect">
                                  <p:stCondLst>
                                    <p:cond delay="1700"/>
                                  </p:stCondLst>
                                  <p:iterate type="lt">
                                    <p:tmPct val="10000"/>
                                  </p:iterate>
                                  <p:childTnLst>
                                    <p:animScale>
                                      <p:cBhvr>
                                        <p:cTn id="6" dur="250" autoRev="1" fill="hold">
                                          <p:stCondLst>
                                            <p:cond delay="0"/>
                                          </p:stCondLst>
                                        </p:cTn>
                                        <p:tgtEl>
                                          <p:spTgt spid="9219"/>
                                        </p:tgtEl>
                                      </p:cBhvr>
                                      <p:to x="80000" y="100000"/>
                                    </p:animScale>
                                    <p:anim by="(#ppt_w*0.10)" calcmode="lin" valueType="num">
                                      <p:cBhvr>
                                        <p:cTn id="7" dur="250" autoRev="1" fill="hold">
                                          <p:stCondLst>
                                            <p:cond delay="0"/>
                                          </p:stCondLst>
                                        </p:cTn>
                                        <p:tgtEl>
                                          <p:spTgt spid="9219"/>
                                        </p:tgtEl>
                                        <p:attrNameLst>
                                          <p:attrName>ppt_x</p:attrName>
                                        </p:attrNameLst>
                                      </p:cBhvr>
                                    </p:anim>
                                    <p:anim by="(-#ppt_w*0.10)" calcmode="lin" valueType="num">
                                      <p:cBhvr>
                                        <p:cTn id="8" dur="250" autoRev="1" fill="hold">
                                          <p:stCondLst>
                                            <p:cond delay="0"/>
                                          </p:stCondLst>
                                        </p:cTn>
                                        <p:tgtEl>
                                          <p:spTgt spid="9219"/>
                                        </p:tgtEl>
                                        <p:attrNameLst>
                                          <p:attrName>ppt_y</p:attrName>
                                        </p:attrNameLst>
                                      </p:cBhvr>
                                    </p:anim>
                                    <p:animRot by="-479880">
                                      <p:cBhvr>
                                        <p:cTn id="9" dur="250" autoRev="1" fill="hold">
                                          <p:stCondLst>
                                            <p:cond delay="0"/>
                                          </p:stCondLst>
                                        </p:cTn>
                                        <p:tgtEl>
                                          <p:spTgt spid="9219"/>
                                        </p:tgtEl>
                                        <p:attrNameLst>
                                          <p:attrName>r</p:attrName>
                                        </p:attrNameLst>
                                      </p:cBhvr>
                                    </p:animRot>
                                  </p:childTnLst>
                                </p:cTn>
                              </p:par>
                              <p:par>
                                <p:cTn id="10" presetID="47"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600"/>
                                        <p:tgtEl>
                                          <p:spTgt spid="2"/>
                                        </p:tgtEl>
                                      </p:cBhvr>
                                    </p:animEffect>
                                    <p:anim calcmode="lin" valueType="num">
                                      <p:cBhvr>
                                        <p:cTn id="13" dur="600" fill="hold"/>
                                        <p:tgtEl>
                                          <p:spTgt spid="2"/>
                                        </p:tgtEl>
                                        <p:attrNameLst>
                                          <p:attrName>ppt_x</p:attrName>
                                        </p:attrNameLst>
                                      </p:cBhvr>
                                      <p:tavLst>
                                        <p:tav tm="0">
                                          <p:val>
                                            <p:strVal val="#ppt_x"/>
                                          </p:val>
                                        </p:tav>
                                        <p:tav tm="100000">
                                          <p:val>
                                            <p:strVal val="#ppt_x"/>
                                          </p:val>
                                        </p:tav>
                                      </p:tavLst>
                                    </p:anim>
                                    <p:anim calcmode="lin" valueType="num">
                                      <p:cBhvr>
                                        <p:cTn id="14" dur="600" fill="hold"/>
                                        <p:tgtEl>
                                          <p:spTgt spid="2"/>
                                        </p:tgtEl>
                                        <p:attrNameLst>
                                          <p:attrName>ppt_y</p:attrName>
                                        </p:attrNameLst>
                                      </p:cBhvr>
                                      <p:tavLst>
                                        <p:tav tm="0">
                                          <p:val>
                                            <p:strVal val="#ppt_y-.1"/>
                                          </p:val>
                                        </p:tav>
                                        <p:tav tm="100000">
                                          <p:val>
                                            <p:strVal val="#ppt_y"/>
                                          </p:val>
                                        </p:tav>
                                      </p:tavLst>
                                    </p:anim>
                                  </p:childTnLst>
                                </p:cTn>
                              </p:par>
                              <p:par>
                                <p:cTn id="15" presetID="22" presetClass="entr" presetSubtype="1" fill="hold" grpId="0" nodeType="withEffect">
                                  <p:stCondLst>
                                    <p:cond delay="70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utoUpdateAnimBg="0"/>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10"/>
          <p:cNvSpPr>
            <a:spLocks noChangeArrowheads="1"/>
          </p:cNvSpPr>
          <p:nvPr/>
        </p:nvSpPr>
        <p:spPr bwMode="auto">
          <a:xfrm>
            <a:off x="1298575" y="858838"/>
            <a:ext cx="326243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4000" b="1" dirty="0" smtClean="0">
                <a:latin typeface="方正大标宋简体" pitchFamily="2" charset="-122"/>
                <a:ea typeface="方正大标宋简体" pitchFamily="2" charset="-122"/>
              </a:rPr>
              <a:t>海洋环境现状</a:t>
            </a:r>
            <a:endParaRPr lang="en-US" altLang="zh-CN" sz="4000" b="1" dirty="0" smtClean="0">
              <a:latin typeface="方正大标宋简体" pitchFamily="2" charset="-122"/>
              <a:ea typeface="方正大标宋简体" pitchFamily="2" charset="-122"/>
            </a:endParaRPr>
          </a:p>
        </p:txBody>
      </p:sp>
      <p:pic>
        <p:nvPicPr>
          <p:cNvPr id="15364" name="Picture 11" descr="C:\Users\apple\Desktop\mb\222222222\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00081"/>
            <a:ext cx="1341438"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12" descr="C:\Users\apple\Desktop\mb\222222222\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0767" y="1998271"/>
            <a:ext cx="172001" cy="17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2" descr="C:\Users\apple\Desktop\mb\222222222\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2101" y="2524837"/>
            <a:ext cx="156385" cy="15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2" descr="C:\Users\apple\Desktop\mb\222222222\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5417" y="2983924"/>
            <a:ext cx="171999" cy="17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2" descr="C:\Users\apple\Desktop\mb\222222222\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1526" y="4281711"/>
            <a:ext cx="220404" cy="22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2" descr="C:\Users\apple\Desktop\mb\222222222\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59560" y="4981233"/>
            <a:ext cx="208273" cy="2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12" descr="C:\Users\apple\Desktop\mb\222222222\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0004" y="5677470"/>
            <a:ext cx="199434" cy="19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矩形 20">
            <a:hlinkClick r:id="rId5" action="ppaction://hlinksldjump">
              <a:snd r:embed="rId6" name="click.wav"/>
            </a:hlinkClick>
            <a:hlinkHover r:id="" action="ppaction://noaction" highlightClick="1"/>
          </p:cNvPr>
          <p:cNvSpPr>
            <a:spLocks noChangeArrowheads="1"/>
          </p:cNvSpPr>
          <p:nvPr/>
        </p:nvSpPr>
        <p:spPr bwMode="auto">
          <a:xfrm>
            <a:off x="2016244" y="1831760"/>
            <a:ext cx="34163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严重的开发利用过度</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206" name="矩形 21"/>
          <p:cNvSpPr>
            <a:spLocks noChangeArrowheads="1"/>
          </p:cNvSpPr>
          <p:nvPr/>
        </p:nvSpPr>
        <p:spPr bwMode="auto">
          <a:xfrm>
            <a:off x="2388107" y="2312887"/>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全球环境变化</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207" name="矩形 23"/>
          <p:cNvSpPr>
            <a:spLocks noChangeArrowheads="1"/>
          </p:cNvSpPr>
          <p:nvPr/>
        </p:nvSpPr>
        <p:spPr bwMode="auto">
          <a:xfrm>
            <a:off x="2747179" y="2825898"/>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环境污染</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209" name="矩形 25"/>
          <p:cNvSpPr>
            <a:spLocks noChangeArrowheads="1"/>
          </p:cNvSpPr>
          <p:nvPr/>
        </p:nvSpPr>
        <p:spPr bwMode="auto">
          <a:xfrm>
            <a:off x="7115427" y="4185734"/>
            <a:ext cx="32946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物种总数不断减少</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210" name="矩形 26"/>
          <p:cNvSpPr>
            <a:spLocks noChangeArrowheads="1"/>
          </p:cNvSpPr>
          <p:nvPr/>
        </p:nvSpPr>
        <p:spPr bwMode="auto">
          <a:xfrm>
            <a:off x="6749274" y="4873129"/>
            <a:ext cx="3057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濒危物种明显增多</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211" name="矩形 27"/>
          <p:cNvSpPr>
            <a:spLocks noChangeArrowheads="1"/>
          </p:cNvSpPr>
          <p:nvPr/>
        </p:nvSpPr>
        <p:spPr bwMode="auto">
          <a:xfrm>
            <a:off x="5650175" y="5560524"/>
            <a:ext cx="3786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经济种产量也急剧下降</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pic>
        <p:nvPicPr>
          <p:cNvPr id="21" name="Picture 11" descr="C:\Users\apple\Desktop\mb\222222222\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27767"/>
            <a:ext cx="1341438"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1493231" y="3573824"/>
            <a:ext cx="4709212" cy="707886"/>
          </a:xfrm>
          <a:prstGeom prst="rect">
            <a:avLst/>
          </a:prstGeom>
          <a:noFill/>
        </p:spPr>
        <p:txBody>
          <a:bodyPr wrap="square" rtlCol="0">
            <a:spAutoFit/>
          </a:bodyPr>
          <a:lstStyle/>
          <a:p>
            <a:r>
              <a:rPr lang="zh-CN" altLang="en-US" sz="4000" b="1" dirty="0" smtClean="0">
                <a:ea typeface="方正大标宋简体"/>
              </a:rPr>
              <a:t>海洋生物现状</a:t>
            </a:r>
            <a:endParaRPr lang="zh-CN" altLang="en-US" sz="4000" b="1" dirty="0">
              <a:ea typeface="方正大标宋简体"/>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fade">
                                      <p:cBhvr>
                                        <p:cTn id="7" dur="1000"/>
                                        <p:tgtEl>
                                          <p:spTgt spid="8197"/>
                                        </p:tgtEl>
                                      </p:cBhvr>
                                    </p:animEffect>
                                  </p:childTnLst>
                                </p:cTn>
                              </p:par>
                              <p:par>
                                <p:cTn id="8" presetID="10" presetClass="entr" presetSubtype="0" fill="hold" nodeType="withEffect">
                                  <p:stCondLst>
                                    <p:cond delay="0"/>
                                  </p:stCondLst>
                                  <p:childTnLst>
                                    <p:set>
                                      <p:cBhvr>
                                        <p:cTn id="9" dur="1" fill="hold">
                                          <p:stCondLst>
                                            <p:cond delay="0"/>
                                          </p:stCondLst>
                                        </p:cTn>
                                        <p:tgtEl>
                                          <p:spTgt spid="8198"/>
                                        </p:tgtEl>
                                        <p:attrNameLst>
                                          <p:attrName>style.visibility</p:attrName>
                                        </p:attrNameLst>
                                      </p:cBhvr>
                                      <p:to>
                                        <p:strVal val="visible"/>
                                      </p:to>
                                    </p:set>
                                    <p:animEffect transition="in" filter="fade">
                                      <p:cBhvr>
                                        <p:cTn id="10" dur="1000"/>
                                        <p:tgtEl>
                                          <p:spTgt spid="8198"/>
                                        </p:tgtEl>
                                      </p:cBhvr>
                                    </p:animEffect>
                                  </p:childTnLst>
                                </p:cTn>
                              </p:par>
                              <p:par>
                                <p:cTn id="11" presetID="10" presetClass="entr" presetSubtype="0" fill="hold" nodeType="withEffect">
                                  <p:stCondLst>
                                    <p:cond delay="0"/>
                                  </p:stCondLst>
                                  <p:childTnLst>
                                    <p:set>
                                      <p:cBhvr>
                                        <p:cTn id="12" dur="1" fill="hold">
                                          <p:stCondLst>
                                            <p:cond delay="0"/>
                                          </p:stCondLst>
                                        </p:cTn>
                                        <p:tgtEl>
                                          <p:spTgt spid="8199"/>
                                        </p:tgtEl>
                                        <p:attrNameLst>
                                          <p:attrName>style.visibility</p:attrName>
                                        </p:attrNameLst>
                                      </p:cBhvr>
                                      <p:to>
                                        <p:strVal val="visible"/>
                                      </p:to>
                                    </p:set>
                                    <p:animEffect transition="in" filter="fade">
                                      <p:cBhvr>
                                        <p:cTn id="13" dur="1000"/>
                                        <p:tgtEl>
                                          <p:spTgt spid="8199"/>
                                        </p:tgtEl>
                                      </p:cBhvr>
                                    </p:animEffect>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205"/>
                                        </p:tgtEl>
                                        <p:attrNameLst>
                                          <p:attrName>style.visibility</p:attrName>
                                        </p:attrNameLst>
                                      </p:cBhvr>
                                      <p:to>
                                        <p:strVal val="visible"/>
                                      </p:to>
                                    </p:set>
                                    <p:anim calcmode="lin" valueType="num">
                                      <p:cBhvr additive="base">
                                        <p:cTn id="17" dur="500" fill="hold"/>
                                        <p:tgtEl>
                                          <p:spTgt spid="8205"/>
                                        </p:tgtEl>
                                        <p:attrNameLst>
                                          <p:attrName>ppt_x</p:attrName>
                                        </p:attrNameLst>
                                      </p:cBhvr>
                                      <p:tavLst>
                                        <p:tav tm="0">
                                          <p:val>
                                            <p:strVal val="0-#ppt_w/2"/>
                                          </p:val>
                                        </p:tav>
                                        <p:tav tm="100000">
                                          <p:val>
                                            <p:strVal val="#ppt_x"/>
                                          </p:val>
                                        </p:tav>
                                      </p:tavLst>
                                    </p:anim>
                                    <p:anim calcmode="lin" valueType="num">
                                      <p:cBhvr additive="base">
                                        <p:cTn id="18" dur="500" fill="hold"/>
                                        <p:tgtEl>
                                          <p:spTgt spid="8205"/>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8206"/>
                                        </p:tgtEl>
                                        <p:attrNameLst>
                                          <p:attrName>style.visibility</p:attrName>
                                        </p:attrNameLst>
                                      </p:cBhvr>
                                      <p:to>
                                        <p:strVal val="visible"/>
                                      </p:to>
                                    </p:set>
                                    <p:anim calcmode="lin" valueType="num">
                                      <p:cBhvr additive="base">
                                        <p:cTn id="22" dur="500" fill="hold"/>
                                        <p:tgtEl>
                                          <p:spTgt spid="8206"/>
                                        </p:tgtEl>
                                        <p:attrNameLst>
                                          <p:attrName>ppt_x</p:attrName>
                                        </p:attrNameLst>
                                      </p:cBhvr>
                                      <p:tavLst>
                                        <p:tav tm="0">
                                          <p:val>
                                            <p:strVal val="1+#ppt_w/2"/>
                                          </p:val>
                                        </p:tav>
                                        <p:tav tm="100000">
                                          <p:val>
                                            <p:strVal val="#ppt_x"/>
                                          </p:val>
                                        </p:tav>
                                      </p:tavLst>
                                    </p:anim>
                                    <p:anim calcmode="lin" valueType="num">
                                      <p:cBhvr additive="base">
                                        <p:cTn id="23" dur="500" fill="hold"/>
                                        <p:tgtEl>
                                          <p:spTgt spid="8206"/>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8207"/>
                                        </p:tgtEl>
                                        <p:attrNameLst>
                                          <p:attrName>style.visibility</p:attrName>
                                        </p:attrNameLst>
                                      </p:cBhvr>
                                      <p:to>
                                        <p:strVal val="visible"/>
                                      </p:to>
                                    </p:set>
                                    <p:anim calcmode="lin" valueType="num">
                                      <p:cBhvr additive="base">
                                        <p:cTn id="27" dur="500" fill="hold"/>
                                        <p:tgtEl>
                                          <p:spTgt spid="8207"/>
                                        </p:tgtEl>
                                        <p:attrNameLst>
                                          <p:attrName>ppt_x</p:attrName>
                                        </p:attrNameLst>
                                      </p:cBhvr>
                                      <p:tavLst>
                                        <p:tav tm="0">
                                          <p:val>
                                            <p:strVal val="0-#ppt_w/2"/>
                                          </p:val>
                                        </p:tav>
                                        <p:tav tm="100000">
                                          <p:val>
                                            <p:strVal val="#ppt_x"/>
                                          </p:val>
                                        </p:tav>
                                      </p:tavLst>
                                    </p:anim>
                                    <p:anim calcmode="lin" valueType="num">
                                      <p:cBhvr additive="base">
                                        <p:cTn id="28" dur="500" fill="hold"/>
                                        <p:tgtEl>
                                          <p:spTgt spid="8207"/>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10" presetClass="entr" presetSubtype="0" fill="hold" nodeType="afterEffect">
                                  <p:stCondLst>
                                    <p:cond delay="0"/>
                                  </p:stCondLst>
                                  <p:childTnLst>
                                    <p:set>
                                      <p:cBhvr>
                                        <p:cTn id="31" dur="1" fill="hold">
                                          <p:stCondLst>
                                            <p:cond delay="0"/>
                                          </p:stCondLst>
                                        </p:cTn>
                                        <p:tgtEl>
                                          <p:spTgt spid="8201"/>
                                        </p:tgtEl>
                                        <p:attrNameLst>
                                          <p:attrName>style.visibility</p:attrName>
                                        </p:attrNameLst>
                                      </p:cBhvr>
                                      <p:to>
                                        <p:strVal val="visible"/>
                                      </p:to>
                                    </p:set>
                                    <p:animEffect transition="in" filter="fade">
                                      <p:cBhvr>
                                        <p:cTn id="32" dur="1000"/>
                                        <p:tgtEl>
                                          <p:spTgt spid="8201"/>
                                        </p:tgtEl>
                                      </p:cBhvr>
                                    </p:animEffect>
                                  </p:childTnLst>
                                </p:cTn>
                              </p:par>
                              <p:par>
                                <p:cTn id="33" presetID="10" presetClass="entr" presetSubtype="0" fill="hold" nodeType="withEffect">
                                  <p:stCondLst>
                                    <p:cond delay="0"/>
                                  </p:stCondLst>
                                  <p:childTnLst>
                                    <p:set>
                                      <p:cBhvr>
                                        <p:cTn id="34" dur="1" fill="hold">
                                          <p:stCondLst>
                                            <p:cond delay="0"/>
                                          </p:stCondLst>
                                        </p:cTn>
                                        <p:tgtEl>
                                          <p:spTgt spid="8202"/>
                                        </p:tgtEl>
                                        <p:attrNameLst>
                                          <p:attrName>style.visibility</p:attrName>
                                        </p:attrNameLst>
                                      </p:cBhvr>
                                      <p:to>
                                        <p:strVal val="visible"/>
                                      </p:to>
                                    </p:set>
                                    <p:animEffect transition="in" filter="fade">
                                      <p:cBhvr>
                                        <p:cTn id="35" dur="1000"/>
                                        <p:tgtEl>
                                          <p:spTgt spid="8202"/>
                                        </p:tgtEl>
                                      </p:cBhvr>
                                    </p:animEffect>
                                  </p:childTnLst>
                                </p:cTn>
                              </p:par>
                              <p:par>
                                <p:cTn id="36" presetID="10" presetClass="entr" presetSubtype="0" fill="hold" nodeType="withEffect">
                                  <p:stCondLst>
                                    <p:cond delay="0"/>
                                  </p:stCondLst>
                                  <p:childTnLst>
                                    <p:set>
                                      <p:cBhvr>
                                        <p:cTn id="37" dur="1" fill="hold">
                                          <p:stCondLst>
                                            <p:cond delay="0"/>
                                          </p:stCondLst>
                                        </p:cTn>
                                        <p:tgtEl>
                                          <p:spTgt spid="8203"/>
                                        </p:tgtEl>
                                        <p:attrNameLst>
                                          <p:attrName>style.visibility</p:attrName>
                                        </p:attrNameLst>
                                      </p:cBhvr>
                                      <p:to>
                                        <p:strVal val="visible"/>
                                      </p:to>
                                    </p:set>
                                    <p:animEffect transition="in" filter="fade">
                                      <p:cBhvr>
                                        <p:cTn id="38" dur="1000"/>
                                        <p:tgtEl>
                                          <p:spTgt spid="8203"/>
                                        </p:tgtEl>
                                      </p:cBhvr>
                                    </p:animEffect>
                                  </p:childTnLst>
                                </p:cTn>
                              </p:par>
                              <p:par>
                                <p:cTn id="39" presetID="2" presetClass="entr" presetSubtype="8" fill="hold" grpId="0" nodeType="withEffect">
                                  <p:stCondLst>
                                    <p:cond delay="80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0-#ppt_w/2"/>
                                          </p:val>
                                        </p:tav>
                                        <p:tav tm="100000">
                                          <p:val>
                                            <p:strVal val="#ppt_x"/>
                                          </p:val>
                                        </p:tav>
                                      </p:tavLst>
                                    </p:anim>
                                    <p:anim calcmode="lin" valueType="num">
                                      <p:cBhvr additive="base">
                                        <p:cTn id="42" dur="500" fill="hold"/>
                                        <p:tgtEl>
                                          <p:spTgt spid="2"/>
                                        </p:tgtEl>
                                        <p:attrNameLst>
                                          <p:attrName>ppt_y</p:attrName>
                                        </p:attrNameLst>
                                      </p:cBhvr>
                                      <p:tavLst>
                                        <p:tav tm="0">
                                          <p:val>
                                            <p:strVal val="#ppt_y"/>
                                          </p:val>
                                        </p:tav>
                                        <p:tav tm="100000">
                                          <p:val>
                                            <p:strVal val="#ppt_y"/>
                                          </p:val>
                                        </p:tav>
                                      </p:tavLst>
                                    </p:anim>
                                  </p:childTnLst>
                                </p:cTn>
                              </p:par>
                            </p:childTnLst>
                          </p:cTn>
                        </p:par>
                        <p:par>
                          <p:cTn id="43" fill="hold">
                            <p:stCondLst>
                              <p:cond delay="3800"/>
                            </p:stCondLst>
                            <p:childTnLst>
                              <p:par>
                                <p:cTn id="44" presetID="2" presetClass="entr" presetSubtype="8" fill="hold" grpId="0" nodeType="afterEffect">
                                  <p:stCondLst>
                                    <p:cond delay="0"/>
                                  </p:stCondLst>
                                  <p:childTnLst>
                                    <p:set>
                                      <p:cBhvr>
                                        <p:cTn id="45" dur="1" fill="hold">
                                          <p:stCondLst>
                                            <p:cond delay="0"/>
                                          </p:stCondLst>
                                        </p:cTn>
                                        <p:tgtEl>
                                          <p:spTgt spid="8209"/>
                                        </p:tgtEl>
                                        <p:attrNameLst>
                                          <p:attrName>style.visibility</p:attrName>
                                        </p:attrNameLst>
                                      </p:cBhvr>
                                      <p:to>
                                        <p:strVal val="visible"/>
                                      </p:to>
                                    </p:set>
                                    <p:anim calcmode="lin" valueType="num">
                                      <p:cBhvr additive="base">
                                        <p:cTn id="46" dur="500" fill="hold"/>
                                        <p:tgtEl>
                                          <p:spTgt spid="8209"/>
                                        </p:tgtEl>
                                        <p:attrNameLst>
                                          <p:attrName>ppt_x</p:attrName>
                                        </p:attrNameLst>
                                      </p:cBhvr>
                                      <p:tavLst>
                                        <p:tav tm="0">
                                          <p:val>
                                            <p:strVal val="0-#ppt_w/2"/>
                                          </p:val>
                                        </p:tav>
                                        <p:tav tm="100000">
                                          <p:val>
                                            <p:strVal val="#ppt_x"/>
                                          </p:val>
                                        </p:tav>
                                      </p:tavLst>
                                    </p:anim>
                                    <p:anim calcmode="lin" valueType="num">
                                      <p:cBhvr additive="base">
                                        <p:cTn id="47" dur="500" fill="hold"/>
                                        <p:tgtEl>
                                          <p:spTgt spid="8209"/>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4300"/>
                            </p:stCondLst>
                            <p:childTnLst>
                              <p:par>
                                <p:cTn id="49" presetID="2" presetClass="entr" presetSubtype="2" fill="hold" grpId="0" nodeType="afterEffect">
                                  <p:stCondLst>
                                    <p:cond delay="0"/>
                                  </p:stCondLst>
                                  <p:childTnLst>
                                    <p:set>
                                      <p:cBhvr>
                                        <p:cTn id="50" dur="1" fill="hold">
                                          <p:stCondLst>
                                            <p:cond delay="0"/>
                                          </p:stCondLst>
                                        </p:cTn>
                                        <p:tgtEl>
                                          <p:spTgt spid="8210"/>
                                        </p:tgtEl>
                                        <p:attrNameLst>
                                          <p:attrName>style.visibility</p:attrName>
                                        </p:attrNameLst>
                                      </p:cBhvr>
                                      <p:to>
                                        <p:strVal val="visible"/>
                                      </p:to>
                                    </p:set>
                                    <p:anim calcmode="lin" valueType="num">
                                      <p:cBhvr additive="base">
                                        <p:cTn id="51" dur="500" fill="hold"/>
                                        <p:tgtEl>
                                          <p:spTgt spid="8210"/>
                                        </p:tgtEl>
                                        <p:attrNameLst>
                                          <p:attrName>ppt_x</p:attrName>
                                        </p:attrNameLst>
                                      </p:cBhvr>
                                      <p:tavLst>
                                        <p:tav tm="0">
                                          <p:val>
                                            <p:strVal val="1+#ppt_w/2"/>
                                          </p:val>
                                        </p:tav>
                                        <p:tav tm="100000">
                                          <p:val>
                                            <p:strVal val="#ppt_x"/>
                                          </p:val>
                                        </p:tav>
                                      </p:tavLst>
                                    </p:anim>
                                    <p:anim calcmode="lin" valueType="num">
                                      <p:cBhvr additive="base">
                                        <p:cTn id="52" dur="500" fill="hold"/>
                                        <p:tgtEl>
                                          <p:spTgt spid="8210"/>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4800"/>
                            </p:stCondLst>
                            <p:childTnLst>
                              <p:par>
                                <p:cTn id="54" presetID="2" presetClass="entr" presetSubtype="8" fill="hold" grpId="0" nodeType="afterEffect">
                                  <p:stCondLst>
                                    <p:cond delay="0"/>
                                  </p:stCondLst>
                                  <p:childTnLst>
                                    <p:set>
                                      <p:cBhvr>
                                        <p:cTn id="55" dur="1" fill="hold">
                                          <p:stCondLst>
                                            <p:cond delay="0"/>
                                          </p:stCondLst>
                                        </p:cTn>
                                        <p:tgtEl>
                                          <p:spTgt spid="8211"/>
                                        </p:tgtEl>
                                        <p:attrNameLst>
                                          <p:attrName>style.visibility</p:attrName>
                                        </p:attrNameLst>
                                      </p:cBhvr>
                                      <p:to>
                                        <p:strVal val="visible"/>
                                      </p:to>
                                    </p:set>
                                    <p:anim calcmode="lin" valueType="num">
                                      <p:cBhvr additive="base">
                                        <p:cTn id="56" dur="500" fill="hold"/>
                                        <p:tgtEl>
                                          <p:spTgt spid="8211"/>
                                        </p:tgtEl>
                                        <p:attrNameLst>
                                          <p:attrName>ppt_x</p:attrName>
                                        </p:attrNameLst>
                                      </p:cBhvr>
                                      <p:tavLst>
                                        <p:tav tm="0">
                                          <p:val>
                                            <p:strVal val="0-#ppt_w/2"/>
                                          </p:val>
                                        </p:tav>
                                        <p:tav tm="100000">
                                          <p:val>
                                            <p:strVal val="#ppt_x"/>
                                          </p:val>
                                        </p:tav>
                                      </p:tavLst>
                                    </p:anim>
                                    <p:anim calcmode="lin" valueType="num">
                                      <p:cBhvr additive="base">
                                        <p:cTn id="57" dur="500" fill="hold"/>
                                        <p:tgtEl>
                                          <p:spTgt spid="82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5" grpId="0" autoUpdateAnimBg="0"/>
      <p:bldP spid="8206" grpId="0" autoUpdateAnimBg="0"/>
      <p:bldP spid="8207" grpId="0" autoUpdateAnimBg="0"/>
      <p:bldP spid="8209" grpId="0" autoUpdateAnimBg="0"/>
      <p:bldP spid="8210" grpId="0" autoUpdateAnimBg="0"/>
      <p:bldP spid="8211" grpId="0" autoUpdateAnimBg="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C:\Users\apple\Desktop\mb\22222222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6"/>
          <p:cNvSpPr>
            <a:spLocks noChangeArrowheads="1"/>
          </p:cNvSpPr>
          <p:nvPr/>
        </p:nvSpPr>
        <p:spPr bwMode="auto">
          <a:xfrm>
            <a:off x="4089779" y="2360033"/>
            <a:ext cx="4012442"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7200" b="1" dirty="0" smtClean="0">
                <a:solidFill>
                  <a:srgbClr val="A6A6A6"/>
                </a:solidFill>
                <a:latin typeface="微软雅黑" panose="020B0503020204020204" pitchFamily="34" charset="-122"/>
                <a:ea typeface="微软雅黑" panose="020B0503020204020204" pitchFamily="34" charset="-122"/>
              </a:rPr>
              <a:t>海洋生物</a:t>
            </a:r>
            <a:r>
              <a:rPr lang="en-US" altLang="zh-CN" sz="4400" b="1" dirty="0" smtClean="0">
                <a:solidFill>
                  <a:srgbClr val="A6A6A6"/>
                </a:solidFill>
                <a:latin typeface="微软雅黑" panose="020B0503020204020204" pitchFamily="34" charset="-122"/>
                <a:ea typeface="微软雅黑" panose="020B0503020204020204" pitchFamily="34" charset="-122"/>
              </a:rPr>
              <a:t> </a:t>
            </a:r>
            <a:endParaRPr lang="en-US" altLang="zh-CN" sz="4400" b="1" dirty="0">
              <a:solidFill>
                <a:srgbClr val="A6A6A6"/>
              </a:solidFill>
              <a:latin typeface="微软雅黑" panose="020B0503020204020204" pitchFamily="34" charset="-122"/>
              <a:ea typeface="微软雅黑" panose="020B0503020204020204" pitchFamily="34" charset="-122"/>
            </a:endParaRPr>
          </a:p>
          <a:p>
            <a:pPr>
              <a:lnSpc>
                <a:spcPct val="100000"/>
              </a:lnSpc>
              <a:spcBef>
                <a:spcPct val="0"/>
              </a:spcBef>
              <a:buFontTx/>
              <a:buNone/>
            </a:pPr>
            <a:r>
              <a:rPr lang="en-US" altLang="zh-CN" sz="2900" dirty="0">
                <a:solidFill>
                  <a:srgbClr val="A6A6A6"/>
                </a:solidFill>
                <a:latin typeface="微软雅黑" panose="020B0503020204020204" pitchFamily="34" charset="-122"/>
                <a:ea typeface="微软雅黑" panose="020B0503020204020204" pitchFamily="34" charset="-122"/>
              </a:rPr>
              <a:t> </a:t>
            </a:r>
            <a:r>
              <a:rPr lang="en-US" altLang="zh-CN" sz="2900" dirty="0" smtClean="0">
                <a:solidFill>
                  <a:srgbClr val="A6A6A6"/>
                </a:solidFill>
                <a:latin typeface="微软雅黑" panose="020B0503020204020204" pitchFamily="34" charset="-122"/>
                <a:ea typeface="微软雅黑" panose="020B0503020204020204" pitchFamily="34" charset="-122"/>
              </a:rPr>
              <a:t>      </a:t>
            </a:r>
            <a:r>
              <a:rPr lang="zh-CN" altLang="en-US" sz="4400" dirty="0" smtClean="0">
                <a:solidFill>
                  <a:srgbClr val="A6A6A6"/>
                </a:solidFill>
                <a:latin typeface="微软雅黑" panose="020B0503020204020204" pitchFamily="34" charset="-122"/>
                <a:ea typeface="微软雅黑" panose="020B0503020204020204" pitchFamily="34" charset="-122"/>
              </a:rPr>
              <a:t>严峻形势</a:t>
            </a:r>
            <a:endParaRPr lang="zh-CN" altLang="en-US" sz="4400" dirty="0">
              <a:solidFill>
                <a:srgbClr val="A6A6A6"/>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6" presetClass="emph" presetSubtype="0" fill="hold" grpId="0" nodeType="withEffect">
                                  <p:stCondLst>
                                    <p:cond delay="0"/>
                                  </p:stCondLst>
                                  <p:iterate type="lt">
                                    <p:tmPct val="10000"/>
                                  </p:iterate>
                                  <p:childTnLst>
                                    <p:animScale>
                                      <p:cBhvr>
                                        <p:cTn id="6" dur="250" autoRev="1" fill="hold">
                                          <p:stCondLst>
                                            <p:cond delay="0"/>
                                          </p:stCondLst>
                                        </p:cTn>
                                        <p:tgtEl>
                                          <p:spTgt spid="9219"/>
                                        </p:tgtEl>
                                      </p:cBhvr>
                                      <p:to x="80000" y="100000"/>
                                    </p:animScale>
                                    <p:anim by="(#ppt_w*0.10)" calcmode="lin" valueType="num">
                                      <p:cBhvr>
                                        <p:cTn id="7" dur="250" autoRev="1" fill="hold">
                                          <p:stCondLst>
                                            <p:cond delay="0"/>
                                          </p:stCondLst>
                                        </p:cTn>
                                        <p:tgtEl>
                                          <p:spTgt spid="9219"/>
                                        </p:tgtEl>
                                        <p:attrNameLst>
                                          <p:attrName>ppt_x</p:attrName>
                                        </p:attrNameLst>
                                      </p:cBhvr>
                                    </p:anim>
                                    <p:anim by="(-#ppt_w*0.10)" calcmode="lin" valueType="num">
                                      <p:cBhvr>
                                        <p:cTn id="8" dur="250" autoRev="1" fill="hold">
                                          <p:stCondLst>
                                            <p:cond delay="0"/>
                                          </p:stCondLst>
                                        </p:cTn>
                                        <p:tgtEl>
                                          <p:spTgt spid="9219"/>
                                        </p:tgtEl>
                                        <p:attrNameLst>
                                          <p:attrName>ppt_y</p:attrName>
                                        </p:attrNameLst>
                                      </p:cBhvr>
                                    </p:anim>
                                    <p:animRot by="-479880">
                                      <p:cBhvr>
                                        <p:cTn id="9" dur="250" autoRev="1" fill="hold">
                                          <p:stCondLst>
                                            <p:cond delay="0"/>
                                          </p:stCondLst>
                                        </p:cTn>
                                        <p:tgtEl>
                                          <p:spTgt spid="92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2" descr="C:\Users\apple\Desktop\mb\22222222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569" y="822403"/>
            <a:ext cx="198500" cy="1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矩形 11"/>
          <p:cNvSpPr>
            <a:spLocks noChangeArrowheads="1"/>
          </p:cNvSpPr>
          <p:nvPr/>
        </p:nvSpPr>
        <p:spPr bwMode="auto">
          <a:xfrm>
            <a:off x="433711" y="4264025"/>
            <a:ext cx="10561314" cy="365125"/>
          </a:xfrm>
          <a:prstGeom prst="rect">
            <a:avLst/>
          </a:prstGeom>
          <a:solidFill>
            <a:srgbClr val="D9D9D9"/>
          </a:solidFill>
          <a:ln w="9525">
            <a:solidFill>
              <a:schemeClr val="bg1"/>
            </a:solidFill>
            <a:miter lim="800000"/>
            <a:headEnd/>
            <a:tailEnd/>
          </a:ln>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p>
        </p:txBody>
      </p:sp>
      <p:pic>
        <p:nvPicPr>
          <p:cNvPr id="10245" name="Picture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33710" y="1600860"/>
            <a:ext cx="3857482" cy="257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矩形 13"/>
          <p:cNvSpPr>
            <a:spLocks noChangeArrowheads="1"/>
          </p:cNvSpPr>
          <p:nvPr/>
        </p:nvSpPr>
        <p:spPr bwMode="auto">
          <a:xfrm>
            <a:off x="4776716" y="1600860"/>
            <a:ext cx="6511607"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dirty="0" smtClean="0">
                <a:solidFill>
                  <a:srgbClr val="FF0000"/>
                </a:solidFill>
                <a:latin typeface="楷体" panose="02010609060101010101" pitchFamily="49" charset="-122"/>
                <a:ea typeface="楷体" panose="02010609060101010101" pitchFamily="49" charset="-122"/>
                <a:cs typeface="Times New Roman" panose="02020603050405020304" pitchFamily="18" charset="0"/>
              </a:rPr>
              <a:t>1</a:t>
            </a:r>
            <a:r>
              <a:rPr lang="zh-CN" altLang="en-US" dirty="0" smtClean="0">
                <a:solidFill>
                  <a:srgbClr val="FF0000"/>
                </a:solidFill>
                <a:latin typeface="楷体" panose="02010609060101010101" pitchFamily="49" charset="-122"/>
                <a:ea typeface="楷体" panose="02010609060101010101" pitchFamily="49" charset="-122"/>
                <a:cs typeface="Times New Roman" panose="02020603050405020304" pitchFamily="18" charset="0"/>
              </a:rPr>
              <a:t>、</a:t>
            </a:r>
            <a:r>
              <a:rPr lang="zh-CN" altLang="en-US" dirty="0" smtClean="0">
                <a:latin typeface="楷体" panose="02010609060101010101" pitchFamily="49" charset="-122"/>
                <a:ea typeface="楷体" panose="02010609060101010101" pitchFamily="49" charset="-122"/>
                <a:cs typeface="Times New Roman" panose="02020603050405020304" pitchFamily="18" charset="0"/>
              </a:rPr>
              <a:t>珊瑚礁的功能较多，它不仅对海岸具有保护作用，还常贮存油气资源 ，而且有很高的科学研究价值</a:t>
            </a:r>
            <a:endParaRPr lang="en-US" altLang="zh-CN" dirty="0" smtClean="0">
              <a:latin typeface="楷体" panose="02010609060101010101" pitchFamily="49" charset="-122"/>
              <a:ea typeface="楷体" panose="02010609060101010101" pitchFamily="49" charset="-122"/>
              <a:cs typeface="Times New Roman" panose="02020603050405020304" pitchFamily="18" charset="0"/>
            </a:endParaRPr>
          </a:p>
          <a:p>
            <a:pPr>
              <a:lnSpc>
                <a:spcPct val="100000"/>
              </a:lnSpc>
              <a:spcBef>
                <a:spcPct val="0"/>
              </a:spcBef>
              <a:buFontTx/>
              <a:buNone/>
            </a:pPr>
            <a:r>
              <a:rPr lang="en-US" altLang="zh-CN" dirty="0" smtClean="0">
                <a:solidFill>
                  <a:srgbClr val="FF0000"/>
                </a:solidFill>
                <a:latin typeface="楷体" panose="02010609060101010101" pitchFamily="49" charset="-122"/>
                <a:ea typeface="楷体" panose="02010609060101010101" pitchFamily="49" charset="-122"/>
                <a:cs typeface="Times New Roman" panose="02020603050405020304" pitchFamily="18" charset="0"/>
              </a:rPr>
              <a:t>2</a:t>
            </a:r>
            <a:r>
              <a:rPr lang="zh-CN" altLang="en-US" dirty="0" smtClean="0">
                <a:solidFill>
                  <a:srgbClr val="FF0000"/>
                </a:solidFill>
                <a:latin typeface="楷体" panose="02010609060101010101" pitchFamily="49" charset="-122"/>
                <a:ea typeface="楷体" panose="02010609060101010101" pitchFamily="49" charset="-122"/>
                <a:cs typeface="Times New Roman" panose="02020603050405020304" pitchFamily="18" charset="0"/>
              </a:rPr>
              <a:t>、</a:t>
            </a:r>
            <a:r>
              <a:rPr lang="zh-CN" altLang="en-US" dirty="0" smtClean="0">
                <a:latin typeface="楷体" panose="02010609060101010101" pitchFamily="49" charset="-122"/>
                <a:ea typeface="楷体" panose="02010609060101010101" pitchFamily="49" charset="-122"/>
                <a:cs typeface="Times New Roman" panose="02020603050405020304" pitchFamily="18" charset="0"/>
              </a:rPr>
              <a:t>我国南海的西沙群岛、南沙群岛、中沙群岛等均为珊瑚所形成的岛屿。</a:t>
            </a:r>
          </a:p>
          <a:p>
            <a:pPr>
              <a:lnSpc>
                <a:spcPct val="100000"/>
              </a:lnSpc>
              <a:spcBef>
                <a:spcPct val="0"/>
              </a:spcBef>
              <a:buFontTx/>
              <a:buNone/>
            </a:pPr>
            <a:endParaRPr lang="en-US" altLang="zh-CN" sz="1600" dirty="0">
              <a:solidFill>
                <a:srgbClr val="A6A6A6"/>
              </a:solidFill>
              <a:latin typeface="Times New Roman" panose="02020603050405020304" pitchFamily="18" charset="0"/>
              <a:cs typeface="Times New Roman" panose="02020603050405020304" pitchFamily="18" charset="0"/>
            </a:endParaRPr>
          </a:p>
        </p:txBody>
      </p:sp>
      <p:sp>
        <p:nvSpPr>
          <p:cNvPr id="17415" name="矩形 14"/>
          <p:cNvSpPr>
            <a:spLocks noChangeArrowheads="1"/>
          </p:cNvSpPr>
          <p:nvPr/>
        </p:nvSpPr>
        <p:spPr bwMode="auto">
          <a:xfrm>
            <a:off x="1565275" y="598488"/>
            <a:ext cx="2031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3600" dirty="0">
                <a:solidFill>
                  <a:srgbClr val="A6A6A6"/>
                </a:solidFill>
                <a:latin typeface="微软雅黑" panose="020B0503020204020204" pitchFamily="34" charset="-122"/>
                <a:ea typeface="微软雅黑" panose="020B0503020204020204" pitchFamily="34" charset="-122"/>
              </a:rPr>
              <a:t>造礁珊瑚</a:t>
            </a:r>
          </a:p>
        </p:txBody>
      </p:sp>
      <p:sp>
        <p:nvSpPr>
          <p:cNvPr id="17416" name="矩形 15">
            <a:hlinkClick r:id="rId5" action="ppaction://hlinksldjump">
              <a:snd r:embed="rId6" name="click.wav"/>
            </a:hlinkClick>
            <a:hlinkHover r:id="" action="ppaction://noaction" highlightClick="1"/>
          </p:cNvPr>
          <p:cNvSpPr>
            <a:spLocks noChangeArrowheads="1"/>
          </p:cNvSpPr>
          <p:nvPr/>
        </p:nvSpPr>
        <p:spPr bwMode="auto">
          <a:xfrm>
            <a:off x="9323551" y="6264573"/>
            <a:ext cx="2723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1800" dirty="0" smtClean="0">
                <a:solidFill>
                  <a:srgbClr val="00A0E9"/>
                </a:solidFill>
                <a:latin typeface="方正大标宋简体" pitchFamily="2" charset="-122"/>
                <a:ea typeface="方正大标宋简体" pitchFamily="2" charset="-122"/>
              </a:rPr>
              <a:t>【</a:t>
            </a:r>
            <a:r>
              <a:rPr lang="zh-CN" altLang="en-US" sz="1800" dirty="0" smtClean="0">
                <a:solidFill>
                  <a:srgbClr val="00A0E9"/>
                </a:solidFill>
                <a:latin typeface="方正大标宋简体" pitchFamily="2" charset="-122"/>
                <a:ea typeface="方正大标宋简体" pitchFamily="2" charset="-122"/>
              </a:rPr>
              <a:t>环境污染、过度捕捞</a:t>
            </a:r>
            <a:r>
              <a:rPr lang="en-US" altLang="zh-CN" sz="1800" dirty="0" smtClean="0">
                <a:solidFill>
                  <a:srgbClr val="00A0E9"/>
                </a:solidFill>
                <a:latin typeface="方正大标宋简体" pitchFamily="2" charset="-122"/>
                <a:ea typeface="方正大标宋简体" pitchFamily="2" charset="-122"/>
              </a:rPr>
              <a:t>】</a:t>
            </a:r>
            <a:endParaRPr lang="zh-CN" altLang="en-US" sz="1800" dirty="0">
              <a:solidFill>
                <a:srgbClr val="00A0E9"/>
              </a:solidFill>
              <a:latin typeface="方正大标宋简体" pitchFamily="2" charset="-122"/>
              <a:ea typeface="方正大标宋简体" pitchFamily="2" charset="-122"/>
            </a:endParaRPr>
          </a:p>
        </p:txBody>
      </p:sp>
      <p:sp>
        <p:nvSpPr>
          <p:cNvPr id="4" name="文本框 3"/>
          <p:cNvSpPr txBox="1"/>
          <p:nvPr/>
        </p:nvSpPr>
        <p:spPr>
          <a:xfrm>
            <a:off x="2484350" y="4971912"/>
            <a:ext cx="8793376" cy="1661993"/>
          </a:xfrm>
          <a:prstGeom prst="rect">
            <a:avLst/>
          </a:prstGeom>
          <a:noFill/>
        </p:spPr>
        <p:txBody>
          <a:bodyPr wrap="square" rtlCol="0">
            <a:spAutoFit/>
          </a:bodyPr>
          <a:lstStyle/>
          <a:p>
            <a:r>
              <a:rPr lang="zh-CN" altLang="en-US" sz="2800" dirty="0" smtClean="0">
                <a:latin typeface="楷体" panose="02010609060101010101" pitchFamily="49" charset="-122"/>
                <a:ea typeface="楷体" panose="02010609060101010101" pitchFamily="49" charset="-122"/>
                <a:cs typeface="Times New Roman" panose="02020603050405020304" pitchFamily="18" charset="0"/>
              </a:rPr>
              <a:t>   目前，造礁珊瑚在世界范围内面临着一种生态危机，全球气候变化，海水污染，人类的过度采伐等因素都将影响造礁珊瑚的生存。</a:t>
            </a:r>
            <a:endParaRPr lang="en-US" altLang="zh-CN" sz="2800" dirty="0" smtClean="0">
              <a:latin typeface="楷体" panose="02010609060101010101" pitchFamily="49" charset="-122"/>
              <a:ea typeface="楷体" panose="02010609060101010101" pitchFamily="49" charset="-122"/>
              <a:cs typeface="Times New Roman" panose="02020603050405020304" pitchFamily="18" charset="0"/>
            </a:endParaRPr>
          </a:p>
          <a:p>
            <a:endParaRPr lang="zh-CN" altLang="en-US" dirty="0"/>
          </a:p>
        </p:txBody>
      </p:sp>
      <p:sp>
        <p:nvSpPr>
          <p:cNvPr id="2" name="燕尾形 1"/>
          <p:cNvSpPr/>
          <p:nvPr/>
        </p:nvSpPr>
        <p:spPr bwMode="auto">
          <a:xfrm>
            <a:off x="4556632" y="1190227"/>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cene3d>
              <a:camera prst="orthographicFront"/>
              <a:lightRig rig="harsh" dir="t"/>
            </a:scene3d>
            <a:sp3d extrusionH="57150" prstMaterial="matte">
              <a:bevelT w="63500" h="12700" prst="angle"/>
              <a:contourClr>
                <a:schemeClr val="bg1">
                  <a:lumMod val="65000"/>
                </a:schemeClr>
              </a:contourClr>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1" i="0" u="none" strike="noStrike" normalizeH="0" baseline="0" smtClean="0">
              <a:ln/>
              <a:solidFill>
                <a:schemeClr val="accent3"/>
              </a:solidFill>
              <a:latin typeface="Calibri" pitchFamily="34" charset="0"/>
              <a:ea typeface="宋体" pitchFamily="2" charset="-122"/>
            </a:endParaRPr>
          </a:p>
        </p:txBody>
      </p:sp>
      <p:sp>
        <p:nvSpPr>
          <p:cNvPr id="11" name="燕尾形 10"/>
          <p:cNvSpPr/>
          <p:nvPr/>
        </p:nvSpPr>
        <p:spPr bwMode="auto">
          <a:xfrm>
            <a:off x="4888364" y="1190227"/>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矩形 2"/>
          <p:cNvSpPr/>
          <p:nvPr/>
        </p:nvSpPr>
        <p:spPr>
          <a:xfrm>
            <a:off x="5561503" y="981490"/>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dirty="0">
                <a:ln/>
                <a:solidFill>
                  <a:srgbClr val="00A29A"/>
                </a:solidFill>
              </a:rPr>
              <a:t>功能</a:t>
            </a:r>
            <a:endParaRPr lang="zh-CN" altLang="en-US" sz="4000" b="1" cap="none" spc="0" dirty="0">
              <a:ln/>
              <a:solidFill>
                <a:srgbClr val="00A29A"/>
              </a:solidFill>
              <a:effectLst/>
            </a:endParaRPr>
          </a:p>
        </p:txBody>
      </p:sp>
      <p:sp>
        <p:nvSpPr>
          <p:cNvPr id="13" name="燕尾形 12"/>
          <p:cNvSpPr/>
          <p:nvPr/>
        </p:nvSpPr>
        <p:spPr bwMode="auto">
          <a:xfrm>
            <a:off x="433710" y="4731084"/>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cene3d>
              <a:camera prst="orthographicFront"/>
              <a:lightRig rig="harsh" dir="t"/>
            </a:scene3d>
            <a:sp3d extrusionH="57150" prstMaterial="matte">
              <a:bevelT w="63500" h="12700" prst="angle"/>
              <a:contourClr>
                <a:schemeClr val="bg1">
                  <a:lumMod val="65000"/>
                </a:schemeClr>
              </a:contourClr>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1" i="0" u="none" strike="noStrike" normalizeH="0" baseline="0" smtClean="0">
              <a:ln/>
              <a:solidFill>
                <a:schemeClr val="accent3"/>
              </a:solidFill>
              <a:latin typeface="Calibri" pitchFamily="34" charset="0"/>
              <a:ea typeface="宋体" pitchFamily="2" charset="-122"/>
            </a:endParaRPr>
          </a:p>
        </p:txBody>
      </p:sp>
      <p:sp>
        <p:nvSpPr>
          <p:cNvPr id="14" name="燕尾形 13"/>
          <p:cNvSpPr/>
          <p:nvPr/>
        </p:nvSpPr>
        <p:spPr bwMode="auto">
          <a:xfrm>
            <a:off x="745888" y="4717435"/>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cene3d>
              <a:camera prst="orthographicFront"/>
              <a:lightRig rig="harsh" dir="t"/>
            </a:scene3d>
            <a:sp3d extrusionH="57150" prstMaterial="matte">
              <a:bevelT w="63500" h="12700" prst="angle"/>
              <a:contourClr>
                <a:schemeClr val="bg1">
                  <a:lumMod val="65000"/>
                </a:schemeClr>
              </a:contourClr>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1" i="0" u="none" strike="noStrike" normalizeH="0" baseline="0" smtClean="0">
              <a:ln/>
              <a:solidFill>
                <a:schemeClr val="accent3"/>
              </a:solidFill>
              <a:latin typeface="Calibri" pitchFamily="34" charset="0"/>
              <a:ea typeface="宋体" pitchFamily="2" charset="-122"/>
            </a:endParaRPr>
          </a:p>
        </p:txBody>
      </p:sp>
      <p:sp>
        <p:nvSpPr>
          <p:cNvPr id="6" name="矩形 5"/>
          <p:cNvSpPr/>
          <p:nvPr/>
        </p:nvSpPr>
        <p:spPr>
          <a:xfrm>
            <a:off x="1270556" y="4559251"/>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现状</a:t>
            </a:r>
            <a:endParaRPr lang="zh-CN" altLang="en-US" sz="4000" b="1" cap="none" spc="0" dirty="0">
              <a:ln/>
              <a:solidFill>
                <a:srgbClr val="00A29A"/>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with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ppt_x"/>
                                          </p:val>
                                        </p:tav>
                                        <p:tav tm="100000">
                                          <p:val>
                                            <p:strVal val="#ppt_x"/>
                                          </p:val>
                                        </p:tav>
                                      </p:tavLst>
                                    </p:anim>
                                    <p:anim calcmode="lin" valueType="num">
                                      <p:cBhvr additive="base">
                                        <p:cTn id="8" dur="500" fill="hold"/>
                                        <p:tgtEl>
                                          <p:spTgt spid="10245"/>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3" presetClass="entr" presetSubtype="10" fill="hold" grpId="0" nodeType="afterEffect">
                                  <p:stCondLst>
                                    <p:cond delay="1200"/>
                                  </p:stCondLst>
                                  <p:childTnLst>
                                    <p:set>
                                      <p:cBhvr>
                                        <p:cTn id="11" dur="1" fill="hold">
                                          <p:stCondLst>
                                            <p:cond delay="0"/>
                                          </p:stCondLst>
                                        </p:cTn>
                                        <p:tgtEl>
                                          <p:spTgt spid="10246"/>
                                        </p:tgtEl>
                                        <p:attrNameLst>
                                          <p:attrName>style.visibility</p:attrName>
                                        </p:attrNameLst>
                                      </p:cBhvr>
                                      <p:to>
                                        <p:strVal val="visible"/>
                                      </p:to>
                                    </p:set>
                                    <p:animEffect transition="in" filter="blinds(horizontal)">
                                      <p:cBhvr>
                                        <p:cTn id="12" dur="500"/>
                                        <p:tgtEl>
                                          <p:spTgt spid="10246"/>
                                        </p:tgtEl>
                                      </p:cBhvr>
                                    </p:animEffect>
                                  </p:childTnLst>
                                </p:cTn>
                              </p:par>
                              <p:par>
                                <p:cTn id="13" presetID="14" presetClass="entr" presetSubtype="10" fill="hold" grpId="0" nodeType="withEffect">
                                  <p:stCondLst>
                                    <p:cond delay="250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6" presetClass="emph" presetSubtype="0" fill="hold" grpId="0" nodeType="withEffect">
                                  <p:stCondLst>
                                    <p:cond delay="0"/>
                                  </p:stCondLst>
                                  <p:childTnLst>
                                    <p:animScale>
                                      <p:cBhvr>
                                        <p:cTn id="17" dur="2000" fill="hold"/>
                                        <p:tgtEl>
                                          <p:spTgt spid="17415"/>
                                        </p:tgtEl>
                                      </p:cBhvr>
                                      <p:by x="150000" y="150000"/>
                                    </p:animScale>
                                  </p:childTnLst>
                                </p:cTn>
                              </p:par>
                              <p:par>
                                <p:cTn id="18" presetID="22" presetClass="entr" presetSubtype="8" fill="hold" grpId="0" nodeType="withEffect">
                                  <p:stCondLst>
                                    <p:cond delay="4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par>
                                <p:cTn id="24" presetID="22" presetClass="entr" presetSubtype="8" fill="hold" grpId="0" nodeType="withEffect">
                                  <p:stCondLst>
                                    <p:cond delay="7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180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par>
                                <p:cTn id="30" presetID="22" presetClass="entr" presetSubtype="8" fill="hold" grpId="0" nodeType="withEffect">
                                  <p:stCondLst>
                                    <p:cond delay="140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210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utoUpdateAnimBg="0"/>
      <p:bldP spid="17415" grpId="0"/>
      <p:bldP spid="4" grpId="0"/>
      <p:bldP spid="2" grpId="0" animBg="1"/>
      <p:bldP spid="11" grpId="0" animBg="1"/>
      <p:bldP spid="3" grpId="0"/>
      <p:bldP spid="13" grpId="0" animBg="1"/>
      <p:bldP spid="14"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2" descr="C:\Users\apple\Desktop\mb\22222222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346" y="812115"/>
            <a:ext cx="2190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矩形 11"/>
          <p:cNvSpPr>
            <a:spLocks noChangeArrowheads="1"/>
          </p:cNvSpPr>
          <p:nvPr/>
        </p:nvSpPr>
        <p:spPr bwMode="auto">
          <a:xfrm>
            <a:off x="532263" y="4264025"/>
            <a:ext cx="10462762" cy="365125"/>
          </a:xfrm>
          <a:prstGeom prst="rect">
            <a:avLst/>
          </a:prstGeom>
          <a:solidFill>
            <a:srgbClr val="D9D9D9"/>
          </a:solidFill>
          <a:ln w="9525">
            <a:solidFill>
              <a:schemeClr val="bg1"/>
            </a:solidFill>
            <a:miter lim="800000"/>
            <a:headEnd/>
            <a:tailEnd/>
          </a:ln>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p>
        </p:txBody>
      </p:sp>
      <p:pic>
        <p:nvPicPr>
          <p:cNvPr id="10245" name="Picture 1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32263" y="1611312"/>
            <a:ext cx="3687453" cy="228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矩形 13"/>
          <p:cNvSpPr>
            <a:spLocks noChangeArrowheads="1"/>
          </p:cNvSpPr>
          <p:nvPr/>
        </p:nvSpPr>
        <p:spPr bwMode="auto">
          <a:xfrm>
            <a:off x="4693161" y="1680986"/>
            <a:ext cx="659353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2400" dirty="0" smtClean="0">
                <a:latin typeface="楷体" panose="02010609060101010101" pitchFamily="49" charset="-122"/>
                <a:ea typeface="楷体" panose="02010609060101010101" pitchFamily="49" charset="-122"/>
                <a:cs typeface="Times New Roman" panose="02020603050405020304" pitchFamily="18" charset="0"/>
              </a:rPr>
              <a:t>1</a:t>
            </a:r>
            <a:r>
              <a:rPr lang="zh-CN" altLang="en-US" sz="2400" dirty="0">
                <a:latin typeface="楷体" panose="02010609060101010101" pitchFamily="49" charset="-122"/>
                <a:ea typeface="楷体" panose="02010609060101010101" pitchFamily="49" charset="-122"/>
                <a:cs typeface="Times New Roman" panose="02020603050405020304" pitchFamily="18" charset="0"/>
              </a:rPr>
              <a:t>、白海豚身上的粉红色并不是色素造成的，而是表皮下的血管所引致。这与调节体温有关。一般会从初生的深灰色慢慢褪淡为成年的粉红色</a:t>
            </a: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a:t>
            </a:r>
            <a:endParaRPr lang="en-US" altLang="zh-CN" sz="2400" dirty="0" smtClean="0">
              <a:latin typeface="楷体" panose="02010609060101010101" pitchFamily="49" charset="-122"/>
              <a:ea typeface="楷体" panose="02010609060101010101" pitchFamily="49" charset="-122"/>
              <a:cs typeface="Times New Roman" panose="02020603050405020304" pitchFamily="18" charset="0"/>
            </a:endParaRPr>
          </a:p>
          <a:p>
            <a:pPr>
              <a:lnSpc>
                <a:spcPct val="100000"/>
              </a:lnSpc>
              <a:spcBef>
                <a:spcPct val="0"/>
              </a:spcBef>
              <a:buFontTx/>
              <a:buNone/>
            </a:pP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白海豚主要分布于西太平洋、印度洋，常见于我国东海，属于国家一级保护动物，素有“美人鱼”和“水上大熊猫”之称。列入</a:t>
            </a:r>
            <a:r>
              <a:rPr lang="en-US" altLang="zh-CN" sz="2400" dirty="0" smtClean="0">
                <a:solidFill>
                  <a:srgbClr val="A6A6A6"/>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400" dirty="0" smtClean="0">
                <a:solidFill>
                  <a:srgbClr val="0070C0"/>
                </a:solidFill>
                <a:latin typeface="楷体" panose="02010609060101010101" pitchFamily="49" charset="-122"/>
                <a:ea typeface="楷体" panose="02010609060101010101" pitchFamily="49" charset="-122"/>
                <a:cs typeface="Times New Roman" panose="02020603050405020304" pitchFamily="18" charset="0"/>
              </a:rPr>
              <a:t>中国物种红色名录</a:t>
            </a:r>
            <a:r>
              <a:rPr lang="en-US" altLang="zh-CN" sz="2400" dirty="0" smtClean="0">
                <a:solidFill>
                  <a:srgbClr val="A6A6A6"/>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 濒危（</a:t>
            </a:r>
            <a:r>
              <a:rPr lang="en-US" altLang="zh-CN" sz="2400" dirty="0" smtClean="0">
                <a:latin typeface="楷体" panose="02010609060101010101" pitchFamily="49" charset="-122"/>
                <a:ea typeface="楷体" panose="02010609060101010101" pitchFamily="49" charset="-122"/>
                <a:cs typeface="Times New Roman" panose="02020603050405020304" pitchFamily="18" charset="0"/>
              </a:rPr>
              <a:t>EN</a:t>
            </a: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17415" name="矩形 14"/>
          <p:cNvSpPr>
            <a:spLocks noChangeArrowheads="1"/>
          </p:cNvSpPr>
          <p:nvPr/>
        </p:nvSpPr>
        <p:spPr bwMode="auto">
          <a:xfrm>
            <a:off x="1565275" y="59848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3600" dirty="0" smtClean="0">
                <a:solidFill>
                  <a:srgbClr val="A6A6A6"/>
                </a:solidFill>
                <a:latin typeface="微软雅黑" panose="020B0503020204020204" pitchFamily="34" charset="-122"/>
                <a:ea typeface="微软雅黑" panose="020B0503020204020204" pitchFamily="34" charset="-122"/>
              </a:rPr>
              <a:t>中华白海豚</a:t>
            </a:r>
            <a:endParaRPr lang="zh-CN" altLang="en-US" sz="3600" dirty="0">
              <a:solidFill>
                <a:srgbClr val="A6A6A6"/>
              </a:solidFill>
              <a:latin typeface="微软雅黑" panose="020B0503020204020204" pitchFamily="34" charset="-122"/>
              <a:ea typeface="微软雅黑" panose="020B0503020204020204" pitchFamily="34" charset="-122"/>
            </a:endParaRPr>
          </a:p>
        </p:txBody>
      </p:sp>
      <p:sp>
        <p:nvSpPr>
          <p:cNvPr id="17416" name="矩形 15">
            <a:hlinkClick r:id="rId5" action="ppaction://hlinksldjump">
              <a:snd r:embed="rId6" name="click.wav"/>
            </a:hlinkClick>
            <a:hlinkHover r:id="" action="ppaction://noaction" highlightClick="1"/>
          </p:cNvPr>
          <p:cNvSpPr>
            <a:spLocks noChangeArrowheads="1"/>
          </p:cNvSpPr>
          <p:nvPr/>
        </p:nvSpPr>
        <p:spPr bwMode="auto">
          <a:xfrm>
            <a:off x="10317708" y="6200091"/>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1800" dirty="0" smtClean="0">
                <a:solidFill>
                  <a:srgbClr val="00A0E9"/>
                </a:solidFill>
                <a:latin typeface="方正大标宋简体" pitchFamily="2" charset="-122"/>
                <a:ea typeface="方正大标宋简体" pitchFamily="2" charset="-122"/>
              </a:rPr>
              <a:t>【</a:t>
            </a:r>
            <a:r>
              <a:rPr lang="zh-CN" altLang="en-US" sz="1800" dirty="0">
                <a:solidFill>
                  <a:srgbClr val="00A0E9"/>
                </a:solidFill>
                <a:latin typeface="方正大标宋简体" pitchFamily="2" charset="-122"/>
                <a:ea typeface="方正大标宋简体" pitchFamily="2" charset="-122"/>
              </a:rPr>
              <a:t>人类活动</a:t>
            </a:r>
            <a:r>
              <a:rPr lang="en-US" altLang="zh-CN" sz="1800" dirty="0" smtClean="0">
                <a:solidFill>
                  <a:srgbClr val="00A0E9"/>
                </a:solidFill>
                <a:latin typeface="方正大标宋简体" pitchFamily="2" charset="-122"/>
                <a:ea typeface="方正大标宋简体" pitchFamily="2" charset="-122"/>
              </a:rPr>
              <a:t>】</a:t>
            </a:r>
            <a:endParaRPr lang="zh-CN" altLang="en-US" sz="1800" dirty="0">
              <a:solidFill>
                <a:srgbClr val="00A0E9"/>
              </a:solidFill>
              <a:latin typeface="方正大标宋简体" pitchFamily="2" charset="-122"/>
              <a:ea typeface="方正大标宋简体" pitchFamily="2" charset="-122"/>
            </a:endParaRPr>
          </a:p>
        </p:txBody>
      </p:sp>
      <p:sp>
        <p:nvSpPr>
          <p:cNvPr id="2" name="文本框 1"/>
          <p:cNvSpPr txBox="1"/>
          <p:nvPr/>
        </p:nvSpPr>
        <p:spPr>
          <a:xfrm>
            <a:off x="2593895" y="5092095"/>
            <a:ext cx="8738785" cy="1477328"/>
          </a:xfrm>
          <a:prstGeom prst="rect">
            <a:avLst/>
          </a:prstGeom>
          <a:noFill/>
        </p:spPr>
        <p:txBody>
          <a:bodyPr wrap="square" rtlCol="0">
            <a:spAutoFit/>
          </a:bodyPr>
          <a:lstStyle/>
          <a:p>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    包括中华鲟在内的这些物种濒危状态的出现，主要是因为它们的栖息地被破坏，种群数量大大减少。</a:t>
            </a:r>
            <a:endParaRPr lang="en-US" altLang="zh-CN" sz="2400" dirty="0" smtClean="0">
              <a:latin typeface="楷体" panose="02010609060101010101" pitchFamily="49" charset="-122"/>
              <a:ea typeface="楷体" panose="02010609060101010101" pitchFamily="49" charset="-122"/>
              <a:cs typeface="Times New Roman" panose="02020603050405020304" pitchFamily="18" charset="0"/>
            </a:endParaRPr>
          </a:p>
          <a:p>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据统计，我国白海豚数量仅存</a:t>
            </a:r>
            <a:r>
              <a:rPr lang="en-US" altLang="zh-CN" sz="2400" dirty="0" smtClean="0">
                <a:latin typeface="楷体" panose="02010609060101010101" pitchFamily="49" charset="-122"/>
                <a:ea typeface="楷体" panose="02010609060101010101" pitchFamily="49" charset="-122"/>
                <a:cs typeface="Times New Roman" panose="02020603050405020304" pitchFamily="18" charset="0"/>
              </a:rPr>
              <a:t>70</a:t>
            </a: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至</a:t>
            </a:r>
            <a:r>
              <a:rPr lang="en-US" altLang="zh-CN" sz="2400" dirty="0" smtClean="0">
                <a:latin typeface="楷体" panose="02010609060101010101" pitchFamily="49" charset="-122"/>
                <a:ea typeface="楷体" panose="02010609060101010101" pitchFamily="49" charset="-122"/>
                <a:cs typeface="Times New Roman" panose="02020603050405020304" pitchFamily="18" charset="0"/>
              </a:rPr>
              <a:t>100</a:t>
            </a: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只，亟需保护复育。 </a:t>
            </a:r>
            <a:endParaRPr lang="zh-CN" altLang="en-US" sz="2400" dirty="0" smtClean="0">
              <a:latin typeface="楷体" panose="02010609060101010101" pitchFamily="49" charset="-122"/>
              <a:ea typeface="楷体" panose="02010609060101010101" pitchFamily="49" charset="-122"/>
            </a:endParaRPr>
          </a:p>
          <a:p>
            <a:endParaRPr lang="zh-CN" altLang="en-US" dirty="0"/>
          </a:p>
        </p:txBody>
      </p:sp>
      <p:sp>
        <p:nvSpPr>
          <p:cNvPr id="10" name="燕尾形 9"/>
          <p:cNvSpPr/>
          <p:nvPr/>
        </p:nvSpPr>
        <p:spPr bwMode="auto">
          <a:xfrm>
            <a:off x="4890936" y="1241306"/>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1" name="燕尾形 10"/>
          <p:cNvSpPr/>
          <p:nvPr/>
        </p:nvSpPr>
        <p:spPr bwMode="auto">
          <a:xfrm>
            <a:off x="5218482" y="1241305"/>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矩形 2"/>
          <p:cNvSpPr/>
          <p:nvPr/>
        </p:nvSpPr>
        <p:spPr>
          <a:xfrm>
            <a:off x="5763644" y="1063346"/>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简介</a:t>
            </a:r>
            <a:endParaRPr lang="zh-CN" altLang="en-US" sz="4000" b="1" cap="none" spc="0" dirty="0">
              <a:ln/>
              <a:solidFill>
                <a:srgbClr val="00A29A"/>
              </a:solidFill>
              <a:effectLst/>
            </a:endParaRPr>
          </a:p>
        </p:txBody>
      </p:sp>
      <p:sp>
        <p:nvSpPr>
          <p:cNvPr id="13" name="燕尾形 12"/>
          <p:cNvSpPr/>
          <p:nvPr/>
        </p:nvSpPr>
        <p:spPr bwMode="auto">
          <a:xfrm>
            <a:off x="716996" y="4883153"/>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4" name="燕尾形 13"/>
          <p:cNvSpPr/>
          <p:nvPr/>
        </p:nvSpPr>
        <p:spPr bwMode="auto">
          <a:xfrm>
            <a:off x="1047181" y="4889840"/>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1565275" y="4705194"/>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现状</a:t>
            </a:r>
            <a:endParaRPr lang="zh-CN" altLang="en-US" sz="4000" b="1" cap="none" spc="0" dirty="0">
              <a:ln/>
              <a:solidFill>
                <a:srgbClr val="00A29A"/>
              </a:solidFill>
              <a:effectLst/>
            </a:endParaRPr>
          </a:p>
        </p:txBody>
      </p:sp>
    </p:spTree>
    <p:extLst>
      <p:ext uri="{BB962C8B-B14F-4D97-AF65-F5344CB8AC3E}">
        <p14:creationId xmlns:p14="http://schemas.microsoft.com/office/powerpoint/2010/main" val="1550302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with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ppt_x"/>
                                          </p:val>
                                        </p:tav>
                                        <p:tav tm="100000">
                                          <p:val>
                                            <p:strVal val="#ppt_x"/>
                                          </p:val>
                                        </p:tav>
                                      </p:tavLst>
                                    </p:anim>
                                    <p:anim calcmode="lin" valueType="num">
                                      <p:cBhvr additive="base">
                                        <p:cTn id="8" dur="500" fill="hold"/>
                                        <p:tgtEl>
                                          <p:spTgt spid="10245"/>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3" presetClass="entr" presetSubtype="10" fill="hold" grpId="0" nodeType="afterEffect">
                                  <p:stCondLst>
                                    <p:cond delay="1300"/>
                                  </p:stCondLst>
                                  <p:childTnLst>
                                    <p:set>
                                      <p:cBhvr>
                                        <p:cTn id="11" dur="1" fill="hold">
                                          <p:stCondLst>
                                            <p:cond delay="0"/>
                                          </p:stCondLst>
                                        </p:cTn>
                                        <p:tgtEl>
                                          <p:spTgt spid="10246"/>
                                        </p:tgtEl>
                                        <p:attrNameLst>
                                          <p:attrName>style.visibility</p:attrName>
                                        </p:attrNameLst>
                                      </p:cBhvr>
                                      <p:to>
                                        <p:strVal val="visible"/>
                                      </p:to>
                                    </p:set>
                                    <p:animEffect transition="in" filter="blinds(horizontal)">
                                      <p:cBhvr>
                                        <p:cTn id="12" dur="500"/>
                                        <p:tgtEl>
                                          <p:spTgt spid="10246"/>
                                        </p:tgtEl>
                                      </p:cBhvr>
                                    </p:animEffect>
                                  </p:childTnLst>
                                </p:cTn>
                              </p:par>
                              <p:par>
                                <p:cTn id="13" presetID="6" presetClass="emph" presetSubtype="0" fill="hold" grpId="0" nodeType="withEffect">
                                  <p:stCondLst>
                                    <p:cond delay="0"/>
                                  </p:stCondLst>
                                  <p:childTnLst>
                                    <p:animScale>
                                      <p:cBhvr>
                                        <p:cTn id="14" dur="2000" fill="hold"/>
                                        <p:tgtEl>
                                          <p:spTgt spid="17415"/>
                                        </p:tgtEl>
                                      </p:cBhvr>
                                      <p:by x="150000" y="150000"/>
                                    </p:animScale>
                                  </p:childTnLst>
                                </p:cTn>
                              </p:par>
                              <p:par>
                                <p:cTn id="15" presetID="14" presetClass="entr" presetSubtype="10" fill="hold" grpId="0" nodeType="withEffect">
                                  <p:stCondLst>
                                    <p:cond delay="270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grpId="0" nodeType="withEffect">
                                  <p:stCondLst>
                                    <p:cond delay="1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140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par>
                                <p:cTn id="30" presetID="22" presetClass="entr" presetSubtype="8" fill="hold" grpId="0" nodeType="withEffect">
                                  <p:stCondLst>
                                    <p:cond delay="180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22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utoUpdateAnimBg="0"/>
      <p:bldP spid="17415" grpId="0"/>
      <p:bldP spid="2" grpId="0"/>
      <p:bldP spid="10" grpId="0" animBg="1"/>
      <p:bldP spid="11" grpId="0" animBg="1"/>
      <p:bldP spid="3" grpId="0"/>
      <p:bldP spid="13" grpId="0" animBg="1"/>
      <p:bldP spid="14"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2" descr="C:\Users\apple\Desktop\mb\22222222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118" y="812115"/>
            <a:ext cx="2190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矩形 11"/>
          <p:cNvSpPr>
            <a:spLocks noChangeArrowheads="1"/>
          </p:cNvSpPr>
          <p:nvPr/>
        </p:nvSpPr>
        <p:spPr bwMode="auto">
          <a:xfrm>
            <a:off x="477673" y="4264025"/>
            <a:ext cx="10514450" cy="365125"/>
          </a:xfrm>
          <a:prstGeom prst="rect">
            <a:avLst/>
          </a:prstGeom>
          <a:solidFill>
            <a:srgbClr val="D9D9D9"/>
          </a:solidFill>
          <a:ln w="9525">
            <a:solidFill>
              <a:schemeClr val="bg1"/>
            </a:solidFill>
            <a:miter lim="800000"/>
            <a:headEnd/>
            <a:tailEnd/>
          </a:ln>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p>
        </p:txBody>
      </p:sp>
      <p:pic>
        <p:nvPicPr>
          <p:cNvPr id="10245" name="Picture 1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77675" y="1715570"/>
            <a:ext cx="4039662" cy="244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矩形 13"/>
          <p:cNvSpPr>
            <a:spLocks noChangeArrowheads="1"/>
          </p:cNvSpPr>
          <p:nvPr/>
        </p:nvSpPr>
        <p:spPr bwMode="auto">
          <a:xfrm>
            <a:off x="4890935" y="2048133"/>
            <a:ext cx="625928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2400" dirty="0" smtClean="0">
                <a:latin typeface="楷体" panose="02010609060101010101" pitchFamily="49" charset="-122"/>
                <a:ea typeface="楷体" panose="02010609060101010101" pitchFamily="49" charset="-122"/>
                <a:cs typeface="Times New Roman" panose="02020603050405020304" pitchFamily="18" charset="0"/>
              </a:rPr>
              <a:t>1</a:t>
            </a: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、小头虫常年栖居于有淡水注入的黑色泥沙中，被作为海洋有机物污染区的指示种。</a:t>
            </a:r>
            <a:endParaRPr lang="en-US" altLang="zh-CN" sz="2400" dirty="0" smtClean="0">
              <a:latin typeface="楷体" panose="02010609060101010101" pitchFamily="49" charset="-122"/>
              <a:ea typeface="楷体" panose="02010609060101010101" pitchFamily="49" charset="-122"/>
              <a:cs typeface="Times New Roman" panose="02020603050405020304" pitchFamily="18" charset="0"/>
            </a:endParaRPr>
          </a:p>
          <a:p>
            <a:pPr>
              <a:lnSpc>
                <a:spcPct val="100000"/>
              </a:lnSpc>
              <a:spcBef>
                <a:spcPct val="0"/>
              </a:spcBef>
              <a:buFontTx/>
              <a:buNone/>
            </a:pPr>
            <a:r>
              <a:rPr lang="en-US" altLang="zh-CN" sz="2400" dirty="0" smtClean="0">
                <a:latin typeface="楷体" panose="02010609060101010101" pitchFamily="49" charset="-122"/>
                <a:ea typeface="楷体" panose="02010609060101010101" pitchFamily="49" charset="-122"/>
              </a:rPr>
              <a:t>2</a:t>
            </a:r>
            <a:r>
              <a:rPr lang="zh-CN" altLang="en-US" sz="2400" dirty="0" smtClean="0">
                <a:latin typeface="楷体" panose="02010609060101010101" pitchFamily="49" charset="-122"/>
                <a:ea typeface="楷体" panose="02010609060101010101" pitchFamily="49" charset="-122"/>
              </a:rPr>
              <a:t>、</a:t>
            </a:r>
            <a:r>
              <a:rPr lang="zh-CN" altLang="zh-CN" sz="2400" dirty="0" smtClean="0">
                <a:latin typeface="楷体" panose="02010609060101010101" pitchFamily="49" charset="-122"/>
                <a:ea typeface="楷体" panose="02010609060101010101" pitchFamily="49" charset="-122"/>
              </a:rPr>
              <a:t>在</a:t>
            </a:r>
            <a:r>
              <a:rPr lang="zh-CN" altLang="zh-CN" sz="2400" dirty="0">
                <a:latin typeface="楷体" panose="02010609060101010101" pitchFamily="49" charset="-122"/>
                <a:ea typeface="楷体" panose="02010609060101010101" pitchFamily="49" charset="-122"/>
              </a:rPr>
              <a:t>扰动的软相海洋沉积物底栖群落演替中起主要作用，可连续聚集在有机物污染的沉积物上</a:t>
            </a:r>
            <a:r>
              <a:rPr lang="zh-CN" altLang="zh-CN" sz="2400" dirty="0" smtClean="0">
                <a:latin typeface="楷体" panose="02010609060101010101" pitchFamily="49" charset="-122"/>
                <a:ea typeface="楷体" panose="02010609060101010101" pitchFamily="49" charset="-122"/>
              </a:rPr>
              <a:t>。</a:t>
            </a:r>
            <a:endParaRPr lang="en-US" altLang="zh-CN" sz="2400" dirty="0" smtClean="0">
              <a:latin typeface="楷体" panose="02010609060101010101" pitchFamily="49" charset="-122"/>
              <a:ea typeface="楷体" panose="02010609060101010101" pitchFamily="49" charset="-122"/>
              <a:cs typeface="Times New Roman" panose="02020603050405020304" pitchFamily="18" charset="0"/>
            </a:endParaRPr>
          </a:p>
        </p:txBody>
      </p:sp>
      <p:sp>
        <p:nvSpPr>
          <p:cNvPr id="17415" name="矩形 14"/>
          <p:cNvSpPr>
            <a:spLocks noChangeArrowheads="1"/>
          </p:cNvSpPr>
          <p:nvPr/>
        </p:nvSpPr>
        <p:spPr bwMode="auto">
          <a:xfrm>
            <a:off x="1565275" y="598488"/>
            <a:ext cx="15696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3600" dirty="0" smtClean="0">
                <a:solidFill>
                  <a:srgbClr val="A6A6A6"/>
                </a:solidFill>
                <a:latin typeface="微软雅黑" panose="020B0503020204020204" pitchFamily="34" charset="-122"/>
                <a:ea typeface="微软雅黑" panose="020B0503020204020204" pitchFamily="34" charset="-122"/>
              </a:rPr>
              <a:t>小头虫</a:t>
            </a:r>
            <a:endParaRPr lang="zh-CN" altLang="en-US" sz="3600" dirty="0">
              <a:solidFill>
                <a:srgbClr val="A6A6A6"/>
              </a:solidFill>
              <a:latin typeface="微软雅黑" panose="020B0503020204020204" pitchFamily="34" charset="-122"/>
              <a:ea typeface="微软雅黑" panose="020B0503020204020204" pitchFamily="34" charset="-122"/>
            </a:endParaRPr>
          </a:p>
        </p:txBody>
      </p:sp>
      <p:sp>
        <p:nvSpPr>
          <p:cNvPr id="17416" name="矩形 15">
            <a:hlinkClick r:id="rId5" action="ppaction://hlinksldjump">
              <a:snd r:embed="rId6" name="click.wav"/>
            </a:hlinkClick>
            <a:hlinkHover r:id="" action="ppaction://noaction" highlightClick="1"/>
          </p:cNvPr>
          <p:cNvSpPr>
            <a:spLocks noChangeArrowheads="1"/>
          </p:cNvSpPr>
          <p:nvPr/>
        </p:nvSpPr>
        <p:spPr bwMode="auto">
          <a:xfrm>
            <a:off x="10207293" y="6195755"/>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1800" dirty="0" smtClean="0">
                <a:solidFill>
                  <a:srgbClr val="00A0E9"/>
                </a:solidFill>
                <a:latin typeface="方正大标宋简体" pitchFamily="2" charset="-122"/>
                <a:ea typeface="方正大标宋简体" pitchFamily="2" charset="-122"/>
              </a:rPr>
              <a:t>【</a:t>
            </a:r>
            <a:r>
              <a:rPr lang="zh-CN" altLang="en-US" sz="1800" dirty="0" smtClean="0">
                <a:solidFill>
                  <a:srgbClr val="00A0E9"/>
                </a:solidFill>
                <a:latin typeface="方正大标宋简体" pitchFamily="2" charset="-122"/>
                <a:ea typeface="方正大标宋简体" pitchFamily="2" charset="-122"/>
              </a:rPr>
              <a:t>环境污染</a:t>
            </a:r>
            <a:r>
              <a:rPr lang="en-US" altLang="zh-CN" sz="1800" dirty="0" smtClean="0">
                <a:solidFill>
                  <a:srgbClr val="00A0E9"/>
                </a:solidFill>
                <a:latin typeface="方正大标宋简体" pitchFamily="2" charset="-122"/>
                <a:ea typeface="方正大标宋简体" pitchFamily="2" charset="-122"/>
              </a:rPr>
              <a:t>】</a:t>
            </a:r>
            <a:endParaRPr lang="zh-CN" altLang="en-US" sz="1800" dirty="0">
              <a:solidFill>
                <a:srgbClr val="00A0E9"/>
              </a:solidFill>
              <a:latin typeface="方正大标宋简体" pitchFamily="2" charset="-122"/>
              <a:ea typeface="方正大标宋简体" pitchFamily="2" charset="-122"/>
            </a:endParaRPr>
          </a:p>
        </p:txBody>
      </p:sp>
      <p:sp>
        <p:nvSpPr>
          <p:cNvPr id="2" name="文本框 1"/>
          <p:cNvSpPr txBox="1"/>
          <p:nvPr/>
        </p:nvSpPr>
        <p:spPr>
          <a:xfrm>
            <a:off x="1786210" y="5511547"/>
            <a:ext cx="9205913" cy="830997"/>
          </a:xfrm>
          <a:prstGeom prst="rect">
            <a:avLst/>
          </a:prstGeom>
          <a:noFill/>
        </p:spPr>
        <p:txBody>
          <a:bodyPr wrap="square" rtlCol="0">
            <a:spAutoFit/>
          </a:bodyPr>
          <a:lstStyle/>
          <a:p>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   我国黄海胶州湾一带由于环境严重污染，加之过度采捕，连耐污染的小头虫，也难以生存。导致物种多样性</a:t>
            </a:r>
            <a:r>
              <a:rPr lang="zh-CN" altLang="en-US" sz="2400" dirty="0">
                <a:latin typeface="楷体" panose="02010609060101010101" pitchFamily="49" charset="-122"/>
                <a:ea typeface="楷体" panose="02010609060101010101" pitchFamily="49" charset="-122"/>
                <a:cs typeface="Times New Roman" panose="02020603050405020304" pitchFamily="18" charset="0"/>
              </a:rPr>
              <a:t>降低</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10" name="燕尾形 9"/>
          <p:cNvSpPr/>
          <p:nvPr/>
        </p:nvSpPr>
        <p:spPr bwMode="auto">
          <a:xfrm>
            <a:off x="4890936" y="1241306"/>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1" name="燕尾形 10"/>
          <p:cNvSpPr/>
          <p:nvPr/>
        </p:nvSpPr>
        <p:spPr bwMode="auto">
          <a:xfrm>
            <a:off x="5218482" y="1241306"/>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矩形 2"/>
          <p:cNvSpPr/>
          <p:nvPr/>
        </p:nvSpPr>
        <p:spPr>
          <a:xfrm>
            <a:off x="5561333" y="1063347"/>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简介</a:t>
            </a:r>
            <a:endParaRPr lang="zh-CN" altLang="en-US" sz="4000" b="1" cap="none" spc="0" dirty="0">
              <a:ln/>
              <a:solidFill>
                <a:srgbClr val="00A29A"/>
              </a:solidFill>
              <a:effectLst/>
            </a:endParaRPr>
          </a:p>
        </p:txBody>
      </p:sp>
      <p:sp>
        <p:nvSpPr>
          <p:cNvPr id="13" name="燕尾形 12"/>
          <p:cNvSpPr/>
          <p:nvPr/>
        </p:nvSpPr>
        <p:spPr bwMode="auto">
          <a:xfrm>
            <a:off x="635109" y="4987329"/>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4" name="燕尾形 13"/>
          <p:cNvSpPr/>
          <p:nvPr/>
        </p:nvSpPr>
        <p:spPr bwMode="auto">
          <a:xfrm>
            <a:off x="962655" y="4981620"/>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1470025" y="4803661"/>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dirty="0">
                <a:ln/>
                <a:solidFill>
                  <a:srgbClr val="00A29A"/>
                </a:solidFill>
                <a:latin typeface="楷体" panose="02010609060101010101" pitchFamily="49" charset="-122"/>
                <a:ea typeface="楷体" panose="02010609060101010101" pitchFamily="49" charset="-122"/>
                <a:cs typeface="Times New Roman" panose="02020603050405020304" pitchFamily="18" charset="0"/>
              </a:rPr>
              <a:t>现状</a:t>
            </a:r>
            <a:endParaRPr lang="zh-CN" altLang="en-US" sz="4000" b="1" cap="none" spc="0" dirty="0">
              <a:ln/>
              <a:solidFill>
                <a:srgbClr val="00A29A"/>
              </a:solidFill>
              <a:effectLst/>
            </a:endParaRPr>
          </a:p>
        </p:txBody>
      </p:sp>
    </p:spTree>
    <p:extLst>
      <p:ext uri="{BB962C8B-B14F-4D97-AF65-F5344CB8AC3E}">
        <p14:creationId xmlns:p14="http://schemas.microsoft.com/office/powerpoint/2010/main" val="18314960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with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ppt_x"/>
                                          </p:val>
                                        </p:tav>
                                        <p:tav tm="100000">
                                          <p:val>
                                            <p:strVal val="#ppt_x"/>
                                          </p:val>
                                        </p:tav>
                                      </p:tavLst>
                                    </p:anim>
                                    <p:anim calcmode="lin" valueType="num">
                                      <p:cBhvr additive="base">
                                        <p:cTn id="8" dur="500" fill="hold"/>
                                        <p:tgtEl>
                                          <p:spTgt spid="10245"/>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3" presetClass="entr" presetSubtype="10" fill="hold" grpId="0" nodeType="afterEffect">
                                  <p:stCondLst>
                                    <p:cond delay="1500"/>
                                  </p:stCondLst>
                                  <p:childTnLst>
                                    <p:set>
                                      <p:cBhvr>
                                        <p:cTn id="11" dur="1" fill="hold">
                                          <p:stCondLst>
                                            <p:cond delay="0"/>
                                          </p:stCondLst>
                                        </p:cTn>
                                        <p:tgtEl>
                                          <p:spTgt spid="10246"/>
                                        </p:tgtEl>
                                        <p:attrNameLst>
                                          <p:attrName>style.visibility</p:attrName>
                                        </p:attrNameLst>
                                      </p:cBhvr>
                                      <p:to>
                                        <p:strVal val="visible"/>
                                      </p:to>
                                    </p:set>
                                    <p:animEffect transition="in" filter="blinds(horizontal)">
                                      <p:cBhvr>
                                        <p:cTn id="12" dur="500"/>
                                        <p:tgtEl>
                                          <p:spTgt spid="10246"/>
                                        </p:tgtEl>
                                      </p:cBhvr>
                                    </p:animEffect>
                                  </p:childTnLst>
                                </p:cTn>
                              </p:par>
                              <p:par>
                                <p:cTn id="13" presetID="14" presetClass="entr" presetSubtype="10" fill="hold" grpId="0" nodeType="withEffect">
                                  <p:stCondLst>
                                    <p:cond delay="290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par>
                                <p:cTn id="16" presetID="6" presetClass="emph" presetSubtype="0" fill="hold" grpId="0" nodeType="withEffect">
                                  <p:stCondLst>
                                    <p:cond delay="0"/>
                                  </p:stCondLst>
                                  <p:childTnLst>
                                    <p:animScale>
                                      <p:cBhvr>
                                        <p:cTn id="17" dur="2000" fill="hold"/>
                                        <p:tgtEl>
                                          <p:spTgt spid="17415"/>
                                        </p:tgtEl>
                                      </p:cBhvr>
                                      <p:by x="150000" y="150000"/>
                                    </p:animScale>
                                  </p:childTnLst>
                                </p:cTn>
                              </p:par>
                              <p:par>
                                <p:cTn id="18" presetID="2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grpId="0" nodeType="withEffect">
                                  <p:stCondLst>
                                    <p:cond delay="1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160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par>
                                <p:cTn id="30" presetID="22" presetClass="entr" presetSubtype="8" fill="hold" grpId="0" nodeType="withEffect">
                                  <p:stCondLst>
                                    <p:cond delay="210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25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utoUpdateAnimBg="0"/>
      <p:bldP spid="17415" grpId="0"/>
      <p:bldP spid="2" grpId="0"/>
      <p:bldP spid="10" grpId="0" animBg="1"/>
      <p:bldP spid="11" grpId="0" animBg="1"/>
      <p:bldP spid="3" grpId="0"/>
      <p:bldP spid="13" grpId="0" animBg="1"/>
      <p:bldP spid="14"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2" descr="C:\Users\apple\Desktop\mb\222222222\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074" y="812115"/>
            <a:ext cx="2190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矩形 9"/>
          <p:cNvSpPr>
            <a:spLocks noChangeArrowheads="1"/>
          </p:cNvSpPr>
          <p:nvPr/>
        </p:nvSpPr>
        <p:spPr bwMode="auto">
          <a:xfrm>
            <a:off x="1565275" y="598488"/>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3600" dirty="0" smtClean="0">
                <a:solidFill>
                  <a:srgbClr val="A6A6A6"/>
                </a:solidFill>
                <a:latin typeface="微软雅黑" panose="020B0503020204020204" pitchFamily="34" charset="-122"/>
                <a:ea typeface="微软雅黑" panose="020B0503020204020204" pitchFamily="34" charset="-122"/>
              </a:rPr>
              <a:t>海牛</a:t>
            </a:r>
            <a:endParaRPr lang="zh-CN" altLang="en-US" sz="3600" dirty="0">
              <a:solidFill>
                <a:srgbClr val="A6A6A6"/>
              </a:solidFill>
              <a:latin typeface="微软雅黑" panose="020B0503020204020204" pitchFamily="34" charset="-122"/>
              <a:ea typeface="微软雅黑" panose="020B0503020204020204" pitchFamily="34" charset="-122"/>
            </a:endParaRPr>
          </a:p>
        </p:txBody>
      </p:sp>
      <p:pic>
        <p:nvPicPr>
          <p:cNvPr id="18437" name="Picture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44496" y="1545021"/>
            <a:ext cx="3491344" cy="230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矩形 12"/>
          <p:cNvSpPr>
            <a:spLocks noChangeArrowheads="1"/>
          </p:cNvSpPr>
          <p:nvPr/>
        </p:nvSpPr>
        <p:spPr bwMode="auto">
          <a:xfrm>
            <a:off x="4082518" y="1876033"/>
            <a:ext cx="769733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dirty="0" smtClean="0">
                <a:latin typeface="楷体" panose="02010609060101010101" pitchFamily="49" charset="-122"/>
                <a:ea typeface="楷体" panose="02010609060101010101" pitchFamily="49" charset="-122"/>
              </a:rPr>
              <a:t>    因为海牛肉细嫩味美，脂肪含有丰富的对人体有益的 </a:t>
            </a:r>
            <a:r>
              <a:rPr lang="en-US" altLang="zh-CN" dirty="0" smtClean="0">
                <a:latin typeface="楷体" panose="02010609060101010101" pitchFamily="49" charset="-122"/>
                <a:ea typeface="楷体" panose="02010609060101010101" pitchFamily="49" charset="-122"/>
                <a:hlinkClick r:id="rId5"/>
              </a:rPr>
              <a:t>DHA</a:t>
            </a:r>
            <a:r>
              <a:rPr lang="zh-CN" altLang="en-US" dirty="0" smtClean="0">
                <a:latin typeface="楷体" panose="02010609060101010101" pitchFamily="49" charset="-122"/>
                <a:ea typeface="楷体" panose="02010609060101010101" pitchFamily="49" charset="-122"/>
              </a:rPr>
              <a:t>和</a:t>
            </a:r>
            <a:r>
              <a:rPr lang="en-US" altLang="zh-CN" dirty="0" smtClean="0">
                <a:latin typeface="楷体" panose="02010609060101010101" pitchFamily="49" charset="-122"/>
                <a:ea typeface="楷体" panose="02010609060101010101" pitchFamily="49" charset="-122"/>
                <a:hlinkClick r:id="rId6"/>
              </a:rPr>
              <a:t>EPA</a:t>
            </a:r>
            <a:r>
              <a:rPr lang="zh-CN" altLang="en-US" dirty="0" smtClean="0">
                <a:latin typeface="楷体" panose="02010609060101010101" pitchFamily="49" charset="-122"/>
                <a:ea typeface="楷体" panose="02010609060101010101" pitchFamily="49" charset="-122"/>
              </a:rPr>
              <a:t>，还可以提炼润滑油，皮可以制耐磨皮革， 甚至肋骨也可作象牙的代用品，全身是宝。这是导致它濒临灭绝的根本原因。</a:t>
            </a:r>
            <a:endParaRPr lang="en-US" altLang="zh-CN" dirty="0">
              <a:solidFill>
                <a:srgbClr val="A6A6A6"/>
              </a:solidFill>
              <a:latin typeface="楷体" panose="02010609060101010101" pitchFamily="49" charset="-122"/>
              <a:ea typeface="楷体" panose="02010609060101010101" pitchFamily="49" charset="-122"/>
              <a:cs typeface="Times New Roman" panose="02020603050405020304" pitchFamily="18" charset="0"/>
            </a:endParaRPr>
          </a:p>
        </p:txBody>
      </p:sp>
      <p:pic>
        <p:nvPicPr>
          <p:cNvPr id="18439" name="Picture 10"/>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8415073" y="3951847"/>
            <a:ext cx="3043427" cy="2184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矩形 14"/>
          <p:cNvSpPr>
            <a:spLocks noChangeArrowheads="1"/>
          </p:cNvSpPr>
          <p:nvPr/>
        </p:nvSpPr>
        <p:spPr bwMode="auto">
          <a:xfrm>
            <a:off x="912008" y="4530841"/>
            <a:ext cx="75030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dirty="0" smtClean="0">
                <a:latin typeface="楷体" panose="02010609060101010101" pitchFamily="49" charset="-122"/>
                <a:ea typeface="楷体" panose="02010609060101010101" pitchFamily="49" charset="-122"/>
              </a:rPr>
              <a:t>    虽然现在美国等北美和拉美国家，把它列入</a:t>
            </a:r>
            <a:r>
              <a:rPr lang="zh-CN" altLang="en-US" sz="2400" dirty="0" smtClean="0">
                <a:latin typeface="楷体" panose="02010609060101010101" pitchFamily="49" charset="-122"/>
                <a:ea typeface="楷体" panose="02010609060101010101" pitchFamily="49" charset="-122"/>
                <a:hlinkClick r:id="rId8"/>
              </a:rPr>
              <a:t>濒危动物</a:t>
            </a:r>
            <a:r>
              <a:rPr lang="zh-CN" altLang="en-US" sz="2400" dirty="0" smtClean="0">
                <a:latin typeface="楷体" panose="02010609060101010101" pitchFamily="49" charset="-122"/>
                <a:ea typeface="楷体" panose="02010609060101010101" pitchFamily="49" charset="-122"/>
              </a:rPr>
              <a:t>名单，加以保护。但海牛仍然在逐年减少，除了人为偷捕，无意中杀害也很严重。如美国佛罗里达沿海，因水质污染，连年发生</a:t>
            </a:r>
            <a:r>
              <a:rPr lang="zh-CN" altLang="en-US" sz="2400" dirty="0" smtClean="0">
                <a:latin typeface="楷体" panose="02010609060101010101" pitchFamily="49" charset="-122"/>
                <a:ea typeface="楷体" panose="02010609060101010101" pitchFamily="49" charset="-122"/>
                <a:hlinkClick r:id="rId9"/>
              </a:rPr>
              <a:t>赤潮</a:t>
            </a:r>
            <a:r>
              <a:rPr lang="zh-CN" altLang="en-US" sz="2400" dirty="0" smtClean="0">
                <a:latin typeface="楷体" panose="02010609060101010101" pitchFamily="49" charset="-122"/>
                <a:ea typeface="楷体" panose="02010609060101010101" pitchFamily="49" charset="-122"/>
              </a:rPr>
              <a:t>，海牛也连年死亡不断</a:t>
            </a:r>
            <a:r>
              <a:rPr lang="zh-CN" altLang="en-US" sz="2000" dirty="0" smtClean="0">
                <a:latin typeface="楷体" panose="02010609060101010101" pitchFamily="49" charset="-122"/>
                <a:ea typeface="楷体" panose="02010609060101010101" pitchFamily="49" charset="-122"/>
              </a:rPr>
              <a:t>。</a:t>
            </a:r>
            <a:endParaRPr lang="en-US" altLang="zh-CN" sz="2000" dirty="0">
              <a:solidFill>
                <a:srgbClr val="A6A6A6"/>
              </a:solidFill>
              <a:latin typeface="楷体" panose="02010609060101010101" pitchFamily="49" charset="-122"/>
              <a:ea typeface="楷体" panose="02010609060101010101" pitchFamily="49" charset="-122"/>
              <a:cs typeface="Times New Roman" panose="02020603050405020304" pitchFamily="18" charset="0"/>
            </a:endParaRPr>
          </a:p>
        </p:txBody>
      </p:sp>
      <p:sp>
        <p:nvSpPr>
          <p:cNvPr id="18441" name="矩形 16">
            <a:hlinkClick r:id="rId10" action="ppaction://hlinksldjump">
              <a:snd r:embed="rId11" name="click.wav"/>
            </a:hlinkClick>
            <a:hlinkHover r:id="" action="ppaction://noaction" highlightClick="1"/>
          </p:cNvPr>
          <p:cNvSpPr>
            <a:spLocks noChangeArrowheads="1"/>
          </p:cNvSpPr>
          <p:nvPr/>
        </p:nvSpPr>
        <p:spPr bwMode="auto">
          <a:xfrm>
            <a:off x="10210195" y="630173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1800" dirty="0" smtClean="0">
                <a:solidFill>
                  <a:srgbClr val="00A0E9"/>
                </a:solidFill>
                <a:latin typeface="方正大标宋简体" pitchFamily="2" charset="-122"/>
                <a:ea typeface="方正大标宋简体" pitchFamily="2" charset="-122"/>
              </a:rPr>
              <a:t>【</a:t>
            </a:r>
            <a:r>
              <a:rPr lang="zh-CN" altLang="en-US" sz="1800" dirty="0">
                <a:solidFill>
                  <a:srgbClr val="00A0E9"/>
                </a:solidFill>
                <a:latin typeface="方正大标宋简体" pitchFamily="2" charset="-122"/>
                <a:ea typeface="方正大标宋简体" pitchFamily="2" charset="-122"/>
              </a:rPr>
              <a:t>人类活动</a:t>
            </a:r>
            <a:r>
              <a:rPr lang="en-US" altLang="zh-CN" sz="1800" dirty="0" smtClean="0">
                <a:solidFill>
                  <a:srgbClr val="00A0E9"/>
                </a:solidFill>
                <a:latin typeface="方正大标宋简体" pitchFamily="2" charset="-122"/>
                <a:ea typeface="方正大标宋简体" pitchFamily="2" charset="-122"/>
              </a:rPr>
              <a:t>】</a:t>
            </a:r>
            <a:endParaRPr lang="zh-CN" altLang="en-US" sz="1800" dirty="0">
              <a:solidFill>
                <a:srgbClr val="00A0E9"/>
              </a:solidFill>
              <a:latin typeface="方正大标宋简体" pitchFamily="2" charset="-122"/>
              <a:ea typeface="方正大标宋简体" pitchFamily="2" charset="-122"/>
            </a:endParaRPr>
          </a:p>
        </p:txBody>
      </p:sp>
      <p:sp>
        <p:nvSpPr>
          <p:cNvPr id="10" name="燕尾形 9"/>
          <p:cNvSpPr/>
          <p:nvPr/>
        </p:nvSpPr>
        <p:spPr bwMode="auto">
          <a:xfrm>
            <a:off x="4168951" y="1193052"/>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1" name="燕尾形 10"/>
          <p:cNvSpPr/>
          <p:nvPr/>
        </p:nvSpPr>
        <p:spPr bwMode="auto">
          <a:xfrm>
            <a:off x="502398" y="4148871"/>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2" name="燕尾形 11"/>
          <p:cNvSpPr/>
          <p:nvPr/>
        </p:nvSpPr>
        <p:spPr bwMode="auto">
          <a:xfrm>
            <a:off x="912008" y="4148871"/>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3" name="燕尾形 12"/>
          <p:cNvSpPr/>
          <p:nvPr/>
        </p:nvSpPr>
        <p:spPr bwMode="auto">
          <a:xfrm>
            <a:off x="4540523" y="1193051"/>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2" name="矩形 1"/>
          <p:cNvSpPr/>
          <p:nvPr/>
        </p:nvSpPr>
        <p:spPr>
          <a:xfrm>
            <a:off x="5149955" y="1015092"/>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简介</a:t>
            </a:r>
            <a:endParaRPr lang="zh-CN" altLang="en-US" sz="4000" b="1" cap="none" spc="0" dirty="0">
              <a:ln/>
              <a:solidFill>
                <a:srgbClr val="00A29A"/>
              </a:solidFill>
              <a:effectLst/>
            </a:endParaRPr>
          </a:p>
        </p:txBody>
      </p:sp>
      <p:sp>
        <p:nvSpPr>
          <p:cNvPr id="3" name="矩形 2"/>
          <p:cNvSpPr/>
          <p:nvPr/>
        </p:nvSpPr>
        <p:spPr>
          <a:xfrm>
            <a:off x="1459477" y="3970912"/>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现状</a:t>
            </a:r>
            <a:endParaRPr lang="zh-CN" altLang="en-US" sz="4000" b="1" cap="none" spc="0" dirty="0">
              <a:ln/>
              <a:solidFill>
                <a:srgbClr val="00A29A"/>
              </a:solidFill>
              <a:effectLst/>
            </a:endParaRPr>
          </a:p>
        </p:txBody>
      </p:sp>
      <p:cxnSp>
        <p:nvCxnSpPr>
          <p:cNvPr id="16" name="直接连接符 15"/>
          <p:cNvCxnSpPr/>
          <p:nvPr/>
        </p:nvCxnSpPr>
        <p:spPr bwMode="auto">
          <a:xfrm flipV="1">
            <a:off x="4168951" y="3844970"/>
            <a:ext cx="3992410" cy="23474"/>
          </a:xfrm>
          <a:prstGeom prst="line">
            <a:avLst/>
          </a:prstGeom>
          <a:ln>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1270"/>
                                        </p:tgtEl>
                                        <p:attrNameLst>
                                          <p:attrName>style.visibility</p:attrName>
                                        </p:attrNameLst>
                                      </p:cBhvr>
                                      <p:to>
                                        <p:strVal val="visible"/>
                                      </p:to>
                                    </p:set>
                                    <p:animEffect transition="in" filter="fade">
                                      <p:cBhvr>
                                        <p:cTn id="7" dur="1000"/>
                                        <p:tgtEl>
                                          <p:spTgt spid="11270"/>
                                        </p:tgtEl>
                                      </p:cBhvr>
                                    </p:animEffect>
                                  </p:childTnLst>
                                </p:cTn>
                              </p:par>
                              <p:par>
                                <p:cTn id="8" presetID="10" presetClass="entr" presetSubtype="0" fill="hold" grpId="0" nodeType="withEffect">
                                  <p:stCondLst>
                                    <p:cond delay="4000"/>
                                  </p:stCondLst>
                                  <p:childTnLst>
                                    <p:set>
                                      <p:cBhvr>
                                        <p:cTn id="9" dur="1" fill="hold">
                                          <p:stCondLst>
                                            <p:cond delay="0"/>
                                          </p:stCondLst>
                                        </p:cTn>
                                        <p:tgtEl>
                                          <p:spTgt spid="11272"/>
                                        </p:tgtEl>
                                        <p:attrNameLst>
                                          <p:attrName>style.visibility</p:attrName>
                                        </p:attrNameLst>
                                      </p:cBhvr>
                                      <p:to>
                                        <p:strVal val="visible"/>
                                      </p:to>
                                    </p:set>
                                    <p:animEffect transition="in" filter="fade">
                                      <p:cBhvr>
                                        <p:cTn id="10" dur="2000"/>
                                        <p:tgtEl>
                                          <p:spTgt spid="11272"/>
                                        </p:tgtEl>
                                      </p:cBhvr>
                                    </p:animEffect>
                                  </p:childTnLst>
                                </p:cTn>
                              </p:par>
                              <p:par>
                                <p:cTn id="11" presetID="6" presetClass="emph" presetSubtype="0" fill="hold" grpId="0" nodeType="withEffect">
                                  <p:stCondLst>
                                    <p:cond delay="0"/>
                                  </p:stCondLst>
                                  <p:childTnLst>
                                    <p:animScale>
                                      <p:cBhvr>
                                        <p:cTn id="12" dur="3000" fill="hold"/>
                                        <p:tgtEl>
                                          <p:spTgt spid="18436"/>
                                        </p:tgtEl>
                                      </p:cBhvr>
                                      <p:by x="150000" y="150000"/>
                                    </p:animScale>
                                  </p:childTnLst>
                                </p:cTn>
                              </p:par>
                              <p:par>
                                <p:cTn id="13" presetID="47" presetClass="entr" presetSubtype="0" fill="hold" nodeType="withEffect">
                                  <p:stCondLst>
                                    <p:cond delay="0"/>
                                  </p:stCondLst>
                                  <p:childTnLst>
                                    <p:set>
                                      <p:cBhvr>
                                        <p:cTn id="14" dur="1" fill="hold">
                                          <p:stCondLst>
                                            <p:cond delay="0"/>
                                          </p:stCondLst>
                                        </p:cTn>
                                        <p:tgtEl>
                                          <p:spTgt spid="18437"/>
                                        </p:tgtEl>
                                        <p:attrNameLst>
                                          <p:attrName>style.visibility</p:attrName>
                                        </p:attrNameLst>
                                      </p:cBhvr>
                                      <p:to>
                                        <p:strVal val="visible"/>
                                      </p:to>
                                    </p:set>
                                    <p:animEffect transition="in" filter="fade">
                                      <p:cBhvr>
                                        <p:cTn id="15" dur="1000"/>
                                        <p:tgtEl>
                                          <p:spTgt spid="18437"/>
                                        </p:tgtEl>
                                      </p:cBhvr>
                                    </p:animEffect>
                                    <p:anim calcmode="lin" valueType="num">
                                      <p:cBhvr>
                                        <p:cTn id="16" dur="1000" fill="hold"/>
                                        <p:tgtEl>
                                          <p:spTgt spid="18437"/>
                                        </p:tgtEl>
                                        <p:attrNameLst>
                                          <p:attrName>ppt_x</p:attrName>
                                        </p:attrNameLst>
                                      </p:cBhvr>
                                      <p:tavLst>
                                        <p:tav tm="0">
                                          <p:val>
                                            <p:strVal val="#ppt_x"/>
                                          </p:val>
                                        </p:tav>
                                        <p:tav tm="100000">
                                          <p:val>
                                            <p:strVal val="#ppt_x"/>
                                          </p:val>
                                        </p:tav>
                                      </p:tavLst>
                                    </p:anim>
                                    <p:anim calcmode="lin" valueType="num">
                                      <p:cBhvr>
                                        <p:cTn id="17" dur="1000" fill="hold"/>
                                        <p:tgtEl>
                                          <p:spTgt spid="18437"/>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100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par>
                                <p:cTn id="21" presetID="42" presetClass="entr" presetSubtype="0" fill="hold" nodeType="withEffect">
                                  <p:stCondLst>
                                    <p:cond delay="1500"/>
                                  </p:stCondLst>
                                  <p:childTnLst>
                                    <p:set>
                                      <p:cBhvr>
                                        <p:cTn id="22" dur="1" fill="hold">
                                          <p:stCondLst>
                                            <p:cond delay="0"/>
                                          </p:stCondLst>
                                        </p:cTn>
                                        <p:tgtEl>
                                          <p:spTgt spid="18439"/>
                                        </p:tgtEl>
                                        <p:attrNameLst>
                                          <p:attrName>style.visibility</p:attrName>
                                        </p:attrNameLst>
                                      </p:cBhvr>
                                      <p:to>
                                        <p:strVal val="visible"/>
                                      </p:to>
                                    </p:set>
                                    <p:animEffect transition="in" filter="fade">
                                      <p:cBhvr>
                                        <p:cTn id="23" dur="1000"/>
                                        <p:tgtEl>
                                          <p:spTgt spid="18439"/>
                                        </p:tgtEl>
                                      </p:cBhvr>
                                    </p:animEffect>
                                    <p:anim calcmode="lin" valueType="num">
                                      <p:cBhvr>
                                        <p:cTn id="24" dur="1000" fill="hold"/>
                                        <p:tgtEl>
                                          <p:spTgt spid="18439"/>
                                        </p:tgtEl>
                                        <p:attrNameLst>
                                          <p:attrName>ppt_x</p:attrName>
                                        </p:attrNameLst>
                                      </p:cBhvr>
                                      <p:tavLst>
                                        <p:tav tm="0">
                                          <p:val>
                                            <p:strVal val="#ppt_x"/>
                                          </p:val>
                                        </p:tav>
                                        <p:tav tm="100000">
                                          <p:val>
                                            <p:strVal val="#ppt_x"/>
                                          </p:val>
                                        </p:tav>
                                      </p:tavLst>
                                    </p:anim>
                                    <p:anim calcmode="lin" valueType="num">
                                      <p:cBhvr>
                                        <p:cTn id="25" dur="1000" fill="hold"/>
                                        <p:tgtEl>
                                          <p:spTgt spid="18439"/>
                                        </p:tgtEl>
                                        <p:attrNameLst>
                                          <p:attrName>ppt_y</p:attrName>
                                        </p:attrNameLst>
                                      </p:cBhvr>
                                      <p:tavLst>
                                        <p:tav tm="0">
                                          <p:val>
                                            <p:strVal val="#ppt_y+.1"/>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par>
                                <p:cTn id="29" presetID="22" presetClass="entr" presetSubtype="8" fill="hold" grpId="0" nodeType="withEffect">
                                  <p:stCondLst>
                                    <p:cond delay="40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300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grpId="0" nodeType="withEffect">
                                  <p:stCondLst>
                                    <p:cond delay="25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grpId="0" nodeType="withEffect">
                                  <p:stCondLst>
                                    <p:cond delay="35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11270" grpId="0" autoUpdateAnimBg="0"/>
      <p:bldP spid="11272" grpId="0" autoUpdateAnimBg="0"/>
      <p:bldP spid="10" grpId="0" animBg="1"/>
      <p:bldP spid="11" grpId="0" animBg="1"/>
      <p:bldP spid="12" grpId="0" animBg="1"/>
      <p:bldP spid="13" grpId="0" animBg="1"/>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2" descr="C:\Users\apple\Desktop\mb\222222222\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462" y="812115"/>
            <a:ext cx="2190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矩形 9"/>
          <p:cNvSpPr>
            <a:spLocks noChangeArrowheads="1"/>
          </p:cNvSpPr>
          <p:nvPr/>
        </p:nvSpPr>
        <p:spPr bwMode="auto">
          <a:xfrm>
            <a:off x="1565275" y="59848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3600" dirty="0" smtClean="0">
                <a:solidFill>
                  <a:srgbClr val="A6A6A6"/>
                </a:solidFill>
                <a:latin typeface="微软雅黑" panose="020B0503020204020204" pitchFamily="34" charset="-122"/>
                <a:ea typeface="微软雅黑" panose="020B0503020204020204" pitchFamily="34" charset="-122"/>
              </a:rPr>
              <a:t>太平洋鲱鱼</a:t>
            </a:r>
            <a:endParaRPr lang="zh-CN" altLang="en-US" sz="3600" dirty="0">
              <a:solidFill>
                <a:srgbClr val="A6A6A6"/>
              </a:solidFill>
              <a:latin typeface="微软雅黑" panose="020B0503020204020204" pitchFamily="34" charset="-122"/>
              <a:ea typeface="微软雅黑" panose="020B0503020204020204" pitchFamily="34" charset="-122"/>
            </a:endParaRPr>
          </a:p>
        </p:txBody>
      </p:sp>
      <p:pic>
        <p:nvPicPr>
          <p:cNvPr id="18437" name="Picture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61622" y="1761804"/>
            <a:ext cx="3779956" cy="187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矩形 12"/>
          <p:cNvSpPr>
            <a:spLocks noChangeArrowheads="1"/>
          </p:cNvSpPr>
          <p:nvPr/>
        </p:nvSpPr>
        <p:spPr bwMode="auto">
          <a:xfrm>
            <a:off x="4538549" y="1966925"/>
            <a:ext cx="71133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dirty="0" smtClean="0">
                <a:latin typeface="楷体" panose="02010609060101010101" pitchFamily="49" charset="-122"/>
                <a:ea typeface="楷体" panose="02010609060101010101" pitchFamily="49" charset="-122"/>
                <a:cs typeface="Times New Roman" panose="02020603050405020304" pitchFamily="18" charset="0"/>
              </a:rPr>
              <a:t>    鲱鱼是经济型鱼种</a:t>
            </a:r>
            <a:r>
              <a:rPr lang="zh-CN" altLang="en-US" sz="2400" dirty="0">
                <a:latin typeface="楷体" panose="02010609060101010101" pitchFamily="49" charset="-122"/>
                <a:ea typeface="楷体" panose="02010609060101010101" pitchFamily="49" charset="-122"/>
                <a:cs typeface="Times New Roman" panose="02020603050405020304" pitchFamily="18" charset="0"/>
              </a:rPr>
              <a:t>，</a:t>
            </a:r>
            <a:r>
              <a:rPr lang="zh-CN" altLang="en-US" sz="2400" dirty="0" smtClean="0">
                <a:latin typeface="楷体" panose="02010609060101010101" pitchFamily="49" charset="-122"/>
                <a:ea typeface="楷体" panose="02010609060101010101" pitchFamily="49" charset="-122"/>
              </a:rPr>
              <a:t>鲱鱼蛋白质和脂肪含量较高，还富含多种维生素和微量元素，是营养价值较高的鱼类，具有补虚利尿的功效。</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pic>
        <p:nvPicPr>
          <p:cNvPr id="18439" name="Picture 1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729872" y="3809358"/>
            <a:ext cx="2996432" cy="224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矩形 14"/>
          <p:cNvSpPr>
            <a:spLocks noChangeArrowheads="1"/>
          </p:cNvSpPr>
          <p:nvPr/>
        </p:nvSpPr>
        <p:spPr bwMode="auto">
          <a:xfrm>
            <a:off x="693683" y="4362006"/>
            <a:ext cx="798467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dirty="0" smtClean="0">
                <a:latin typeface="楷体" panose="02010609060101010101" pitchFamily="49" charset="-122"/>
                <a:ea typeface="楷体" panose="02010609060101010101" pitchFamily="49" charset="-122"/>
              </a:rPr>
              <a:t>   全球变化会使冷水性种类与数量不断减少、分布区隔离。例如黄海的重要冷水性经济种太平洋鲱与日本海的种群已被证明是隔离的；</a:t>
            </a:r>
            <a:endParaRPr lang="en-US" altLang="zh-CN" sz="2400" dirty="0" smtClean="0">
              <a:latin typeface="楷体" panose="02010609060101010101" pitchFamily="49" charset="-122"/>
              <a:ea typeface="楷体" panose="02010609060101010101" pitchFamily="49" charset="-122"/>
            </a:endParaRPr>
          </a:p>
          <a:p>
            <a:pPr>
              <a:lnSpc>
                <a:spcPct val="100000"/>
              </a:lnSpc>
              <a:spcBef>
                <a:spcPct val="0"/>
              </a:spcBef>
              <a:buFontTx/>
              <a:buNone/>
            </a:pPr>
            <a:r>
              <a:rPr lang="en-US" altLang="zh-CN" sz="2400" dirty="0">
                <a:latin typeface="楷体" panose="02010609060101010101" pitchFamily="49" charset="-122"/>
                <a:ea typeface="楷体" panose="02010609060101010101" pitchFamily="49" charset="-122"/>
              </a:rPr>
              <a:t> </a:t>
            </a:r>
            <a:r>
              <a:rPr lang="en-US" altLang="zh-CN" sz="2400" dirty="0" smtClean="0">
                <a:latin typeface="楷体" panose="02010609060101010101" pitchFamily="49" charset="-122"/>
                <a:ea typeface="楷体" panose="02010609060101010101" pitchFamily="49" charset="-122"/>
              </a:rPr>
              <a:t>  </a:t>
            </a:r>
            <a:r>
              <a:rPr lang="zh-CN" altLang="en-US" sz="2400" dirty="0" smtClean="0">
                <a:latin typeface="楷体" panose="02010609060101010101" pitchFamily="49" charset="-122"/>
                <a:ea typeface="楷体" panose="02010609060101010101" pitchFamily="49" charset="-122"/>
              </a:rPr>
              <a:t>环境长期变化已使同一物种的不同群体失去联系，形成了实质性的生殖隔离、基因交流。这一事实已经表明，黄海冷水种的种群目前已是在衰退之中。</a:t>
            </a:r>
            <a:endParaRPr lang="en-US" altLang="zh-CN" sz="2400" dirty="0">
              <a:solidFill>
                <a:srgbClr val="A6A6A6"/>
              </a:solidFill>
              <a:latin typeface="楷体" panose="02010609060101010101" pitchFamily="49" charset="-122"/>
              <a:ea typeface="楷体" panose="02010609060101010101" pitchFamily="49" charset="-122"/>
              <a:cs typeface="Times New Roman" panose="02020603050405020304" pitchFamily="18" charset="0"/>
            </a:endParaRPr>
          </a:p>
          <a:p>
            <a:pPr>
              <a:lnSpc>
                <a:spcPct val="100000"/>
              </a:lnSpc>
              <a:spcBef>
                <a:spcPct val="0"/>
              </a:spcBef>
              <a:buFontTx/>
              <a:buNone/>
            </a:pPr>
            <a:endParaRPr lang="en-US" altLang="zh-CN" sz="1600" dirty="0">
              <a:solidFill>
                <a:srgbClr val="A6A6A6"/>
              </a:solidFill>
              <a:latin typeface="Times New Roman" panose="02020603050405020304" pitchFamily="18" charset="0"/>
              <a:cs typeface="Times New Roman" panose="02020603050405020304" pitchFamily="18" charset="0"/>
            </a:endParaRPr>
          </a:p>
        </p:txBody>
      </p:sp>
      <p:sp>
        <p:nvSpPr>
          <p:cNvPr id="18441" name="矩形 16">
            <a:hlinkClick r:id="rId6" action="ppaction://hlinksldjump">
              <a:snd r:embed="rId7" name="click.wav"/>
            </a:hlinkClick>
            <a:hlinkHover r:id="" action="ppaction://noaction" highlightClick="1"/>
          </p:cNvPr>
          <p:cNvSpPr>
            <a:spLocks noChangeArrowheads="1"/>
          </p:cNvSpPr>
          <p:nvPr/>
        </p:nvSpPr>
        <p:spPr bwMode="auto">
          <a:xfrm>
            <a:off x="9694979" y="6329454"/>
            <a:ext cx="2031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1800" dirty="0" smtClean="0">
                <a:solidFill>
                  <a:srgbClr val="00A0E9"/>
                </a:solidFill>
                <a:latin typeface="方正大标宋简体" pitchFamily="2" charset="-122"/>
                <a:ea typeface="方正大标宋简体" pitchFamily="2" charset="-122"/>
              </a:rPr>
              <a:t>【</a:t>
            </a:r>
            <a:r>
              <a:rPr lang="zh-CN" altLang="en-US" sz="1800" dirty="0" smtClean="0">
                <a:solidFill>
                  <a:srgbClr val="00A0E9"/>
                </a:solidFill>
                <a:latin typeface="方正大标宋简体" pitchFamily="2" charset="-122"/>
                <a:ea typeface="方正大标宋简体" pitchFamily="2" charset="-122"/>
              </a:rPr>
              <a:t>全球环境变化</a:t>
            </a:r>
            <a:r>
              <a:rPr lang="en-US" altLang="zh-CN" sz="1800" dirty="0" smtClean="0">
                <a:solidFill>
                  <a:srgbClr val="00A0E9"/>
                </a:solidFill>
                <a:latin typeface="方正大标宋简体" pitchFamily="2" charset="-122"/>
                <a:ea typeface="方正大标宋简体" pitchFamily="2" charset="-122"/>
              </a:rPr>
              <a:t>】</a:t>
            </a:r>
            <a:endParaRPr lang="zh-CN" altLang="en-US" sz="1800" dirty="0">
              <a:solidFill>
                <a:srgbClr val="00A0E9"/>
              </a:solidFill>
              <a:latin typeface="方正大标宋简体" pitchFamily="2" charset="-122"/>
              <a:ea typeface="方正大标宋简体" pitchFamily="2" charset="-122"/>
            </a:endParaRPr>
          </a:p>
        </p:txBody>
      </p:sp>
      <p:sp>
        <p:nvSpPr>
          <p:cNvPr id="10" name="燕尾形 9"/>
          <p:cNvSpPr/>
          <p:nvPr/>
        </p:nvSpPr>
        <p:spPr bwMode="auto">
          <a:xfrm>
            <a:off x="477823" y="3918910"/>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1" name="燕尾形 10"/>
          <p:cNvSpPr/>
          <p:nvPr/>
        </p:nvSpPr>
        <p:spPr bwMode="auto">
          <a:xfrm>
            <a:off x="917054" y="3918910"/>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2" name="燕尾形 11"/>
          <p:cNvSpPr/>
          <p:nvPr/>
        </p:nvSpPr>
        <p:spPr bwMode="auto">
          <a:xfrm>
            <a:off x="4702322" y="1225649"/>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3" name="燕尾形 12"/>
          <p:cNvSpPr/>
          <p:nvPr/>
        </p:nvSpPr>
        <p:spPr bwMode="auto">
          <a:xfrm>
            <a:off x="4374776" y="1225650"/>
            <a:ext cx="327546" cy="351969"/>
          </a:xfrm>
          <a:prstGeom prst="chevron">
            <a:avLst/>
          </a:prstGeom>
          <a:solidFill>
            <a:srgbClr val="0DF30D"/>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2" name="矩形 1"/>
          <p:cNvSpPr/>
          <p:nvPr/>
        </p:nvSpPr>
        <p:spPr>
          <a:xfrm>
            <a:off x="5200335" y="1046751"/>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简介</a:t>
            </a:r>
            <a:endParaRPr lang="zh-CN" altLang="en-US" sz="4000" b="1" cap="none" spc="0" dirty="0">
              <a:ln/>
              <a:solidFill>
                <a:srgbClr val="00A29A"/>
              </a:solidFill>
              <a:effectLst/>
            </a:endParaRPr>
          </a:p>
        </p:txBody>
      </p:sp>
      <p:sp>
        <p:nvSpPr>
          <p:cNvPr id="3" name="矩形 2"/>
          <p:cNvSpPr/>
          <p:nvPr/>
        </p:nvSpPr>
        <p:spPr>
          <a:xfrm>
            <a:off x="1463675" y="3728503"/>
            <a:ext cx="1213794"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cap="none" spc="0" dirty="0" smtClean="0">
                <a:ln/>
                <a:solidFill>
                  <a:srgbClr val="00A29A"/>
                </a:solidFill>
                <a:effectLst/>
              </a:rPr>
              <a:t>现状</a:t>
            </a:r>
            <a:endParaRPr lang="zh-CN" altLang="en-US" sz="4000" b="1" cap="none" spc="0" dirty="0">
              <a:ln/>
              <a:solidFill>
                <a:srgbClr val="00A29A"/>
              </a:solidFill>
              <a:effectLst/>
            </a:endParaRPr>
          </a:p>
        </p:txBody>
      </p:sp>
      <p:cxnSp>
        <p:nvCxnSpPr>
          <p:cNvPr id="16" name="直接连接符 15"/>
          <p:cNvCxnSpPr/>
          <p:nvPr/>
        </p:nvCxnSpPr>
        <p:spPr bwMode="auto">
          <a:xfrm>
            <a:off x="4399646" y="3701520"/>
            <a:ext cx="4028965" cy="22758"/>
          </a:xfrm>
          <a:prstGeom prst="line">
            <a:avLst/>
          </a:prstGeom>
          <a:ln>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1767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1270"/>
                                        </p:tgtEl>
                                        <p:attrNameLst>
                                          <p:attrName>style.visibility</p:attrName>
                                        </p:attrNameLst>
                                      </p:cBhvr>
                                      <p:to>
                                        <p:strVal val="visible"/>
                                      </p:to>
                                    </p:set>
                                    <p:animEffect transition="in" filter="fade">
                                      <p:cBhvr>
                                        <p:cTn id="7" dur="1000"/>
                                        <p:tgtEl>
                                          <p:spTgt spid="11270"/>
                                        </p:tgtEl>
                                      </p:cBhvr>
                                    </p:animEffect>
                                  </p:childTnLst>
                                </p:cTn>
                              </p:par>
                              <p:par>
                                <p:cTn id="8" presetID="10" presetClass="entr" presetSubtype="0" fill="hold" grpId="0" nodeType="withEffect">
                                  <p:stCondLst>
                                    <p:cond delay="4000"/>
                                  </p:stCondLst>
                                  <p:childTnLst>
                                    <p:set>
                                      <p:cBhvr>
                                        <p:cTn id="9" dur="1" fill="hold">
                                          <p:stCondLst>
                                            <p:cond delay="0"/>
                                          </p:stCondLst>
                                        </p:cTn>
                                        <p:tgtEl>
                                          <p:spTgt spid="11272"/>
                                        </p:tgtEl>
                                        <p:attrNameLst>
                                          <p:attrName>style.visibility</p:attrName>
                                        </p:attrNameLst>
                                      </p:cBhvr>
                                      <p:to>
                                        <p:strVal val="visible"/>
                                      </p:to>
                                    </p:set>
                                    <p:animEffect transition="in" filter="fade">
                                      <p:cBhvr>
                                        <p:cTn id="10" dur="2000"/>
                                        <p:tgtEl>
                                          <p:spTgt spid="11272"/>
                                        </p:tgtEl>
                                      </p:cBhvr>
                                    </p:animEffect>
                                  </p:childTnLst>
                                </p:cTn>
                              </p:par>
                              <p:par>
                                <p:cTn id="11" presetID="47" presetClass="entr" presetSubtype="0" fill="hold" nodeType="withEffect">
                                  <p:stCondLst>
                                    <p:cond delay="0"/>
                                  </p:stCondLst>
                                  <p:childTnLst>
                                    <p:set>
                                      <p:cBhvr>
                                        <p:cTn id="12" dur="1" fill="hold">
                                          <p:stCondLst>
                                            <p:cond delay="0"/>
                                          </p:stCondLst>
                                        </p:cTn>
                                        <p:tgtEl>
                                          <p:spTgt spid="18437"/>
                                        </p:tgtEl>
                                        <p:attrNameLst>
                                          <p:attrName>style.visibility</p:attrName>
                                        </p:attrNameLst>
                                      </p:cBhvr>
                                      <p:to>
                                        <p:strVal val="visible"/>
                                      </p:to>
                                    </p:set>
                                    <p:animEffect transition="in" filter="fade">
                                      <p:cBhvr>
                                        <p:cTn id="13" dur="1000"/>
                                        <p:tgtEl>
                                          <p:spTgt spid="18437"/>
                                        </p:tgtEl>
                                      </p:cBhvr>
                                    </p:animEffect>
                                    <p:anim calcmode="lin" valueType="num">
                                      <p:cBhvr>
                                        <p:cTn id="14" dur="1000" fill="hold"/>
                                        <p:tgtEl>
                                          <p:spTgt spid="18437"/>
                                        </p:tgtEl>
                                        <p:attrNameLst>
                                          <p:attrName>ppt_x</p:attrName>
                                        </p:attrNameLst>
                                      </p:cBhvr>
                                      <p:tavLst>
                                        <p:tav tm="0">
                                          <p:val>
                                            <p:strVal val="#ppt_x"/>
                                          </p:val>
                                        </p:tav>
                                        <p:tav tm="100000">
                                          <p:val>
                                            <p:strVal val="#ppt_x"/>
                                          </p:val>
                                        </p:tav>
                                      </p:tavLst>
                                    </p:anim>
                                    <p:anim calcmode="lin" valueType="num">
                                      <p:cBhvr>
                                        <p:cTn id="15" dur="1000" fill="hold"/>
                                        <p:tgtEl>
                                          <p:spTgt spid="18437"/>
                                        </p:tgtEl>
                                        <p:attrNameLst>
                                          <p:attrName>ppt_y</p:attrName>
                                        </p:attrNameLst>
                                      </p:cBhvr>
                                      <p:tavLst>
                                        <p:tav tm="0">
                                          <p:val>
                                            <p:strVal val="#ppt_y-.1"/>
                                          </p:val>
                                        </p:tav>
                                        <p:tav tm="100000">
                                          <p:val>
                                            <p:strVal val="#ppt_y"/>
                                          </p:val>
                                        </p:tav>
                                      </p:tavLst>
                                    </p:anim>
                                  </p:childTnLst>
                                </p:cTn>
                              </p:par>
                              <p:par>
                                <p:cTn id="16" presetID="22" presetClass="entr" presetSubtype="8" fill="hold" nodeType="withEffect">
                                  <p:stCondLst>
                                    <p:cond delay="100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42" presetClass="entr" presetSubtype="0" fill="hold" nodeType="withEffect">
                                  <p:stCondLst>
                                    <p:cond delay="1500"/>
                                  </p:stCondLst>
                                  <p:childTnLst>
                                    <p:set>
                                      <p:cBhvr>
                                        <p:cTn id="20" dur="1" fill="hold">
                                          <p:stCondLst>
                                            <p:cond delay="0"/>
                                          </p:stCondLst>
                                        </p:cTn>
                                        <p:tgtEl>
                                          <p:spTgt spid="18439"/>
                                        </p:tgtEl>
                                        <p:attrNameLst>
                                          <p:attrName>style.visibility</p:attrName>
                                        </p:attrNameLst>
                                      </p:cBhvr>
                                      <p:to>
                                        <p:strVal val="visible"/>
                                      </p:to>
                                    </p:set>
                                    <p:animEffect transition="in" filter="fade">
                                      <p:cBhvr>
                                        <p:cTn id="21" dur="1000"/>
                                        <p:tgtEl>
                                          <p:spTgt spid="18439"/>
                                        </p:tgtEl>
                                      </p:cBhvr>
                                    </p:animEffect>
                                    <p:anim calcmode="lin" valueType="num">
                                      <p:cBhvr>
                                        <p:cTn id="22" dur="1000" fill="hold"/>
                                        <p:tgtEl>
                                          <p:spTgt spid="18439"/>
                                        </p:tgtEl>
                                        <p:attrNameLst>
                                          <p:attrName>ppt_x</p:attrName>
                                        </p:attrNameLst>
                                      </p:cBhvr>
                                      <p:tavLst>
                                        <p:tav tm="0">
                                          <p:val>
                                            <p:strVal val="#ppt_x"/>
                                          </p:val>
                                        </p:tav>
                                        <p:tav tm="100000">
                                          <p:val>
                                            <p:strVal val="#ppt_x"/>
                                          </p:val>
                                        </p:tav>
                                      </p:tavLst>
                                    </p:anim>
                                    <p:anim calcmode="lin" valueType="num">
                                      <p:cBhvr>
                                        <p:cTn id="23" dur="1000" fill="hold"/>
                                        <p:tgtEl>
                                          <p:spTgt spid="18439"/>
                                        </p:tgtEl>
                                        <p:attrNameLst>
                                          <p:attrName>ppt_y</p:attrName>
                                        </p:attrNameLst>
                                      </p:cBhvr>
                                      <p:tavLst>
                                        <p:tav tm="0">
                                          <p:val>
                                            <p:strVal val="#ppt_y+.1"/>
                                          </p:val>
                                        </p:tav>
                                        <p:tav tm="100000">
                                          <p:val>
                                            <p:strVal val="#ppt_y"/>
                                          </p:val>
                                        </p:tav>
                                      </p:tavLst>
                                    </p:anim>
                                  </p:childTnLst>
                                </p:cTn>
                              </p:par>
                              <p:par>
                                <p:cTn id="24" presetID="6" presetClass="emph" presetSubtype="0" fill="hold" grpId="0" nodeType="withEffect">
                                  <p:stCondLst>
                                    <p:cond delay="0"/>
                                  </p:stCondLst>
                                  <p:childTnLst>
                                    <p:animScale>
                                      <p:cBhvr>
                                        <p:cTn id="25" dur="2000" fill="hold"/>
                                        <p:tgtEl>
                                          <p:spTgt spid="18436"/>
                                        </p:tgtEl>
                                      </p:cBhvr>
                                      <p:by x="150000" y="150000"/>
                                    </p:animScale>
                                  </p:childTnLst>
                                </p:cTn>
                              </p:par>
                              <p:par>
                                <p:cTn id="26" presetID="2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25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grpId="0" nodeType="withEffect">
                                  <p:stCondLst>
                                    <p:cond delay="35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11270" grpId="0" autoUpdateAnimBg="0"/>
      <p:bldP spid="11272" grpId="0" autoUpdateAnimBg="0"/>
      <p:bldP spid="10" grpId="0" animBg="1"/>
      <p:bldP spid="11" grpId="0" animBg="1"/>
      <p:bldP spid="12" grpId="0" animBg="1"/>
      <p:bldP spid="13" grpId="0" animBg="1"/>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对角圆角矩形 13"/>
          <p:cNvSpPr/>
          <p:nvPr/>
        </p:nvSpPr>
        <p:spPr bwMode="auto">
          <a:xfrm>
            <a:off x="357204" y="4082215"/>
            <a:ext cx="7419035" cy="2029407"/>
          </a:xfrm>
          <a:prstGeom prst="round2Diag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5" name="对角圆角矩形 4"/>
          <p:cNvSpPr/>
          <p:nvPr/>
        </p:nvSpPr>
        <p:spPr bwMode="auto">
          <a:xfrm>
            <a:off x="3875964" y="1610436"/>
            <a:ext cx="7835987" cy="2029407"/>
          </a:xfrm>
          <a:prstGeom prst="round2Diag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18434" name="Picture 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2" descr="C:\Users\apple\Desktop\mb\222222222\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777" y="812115"/>
            <a:ext cx="2190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矩形 9"/>
          <p:cNvSpPr>
            <a:spLocks noChangeArrowheads="1"/>
          </p:cNvSpPr>
          <p:nvPr/>
        </p:nvSpPr>
        <p:spPr bwMode="auto">
          <a:xfrm>
            <a:off x="1565275" y="598488"/>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3600" dirty="0" smtClean="0">
                <a:solidFill>
                  <a:srgbClr val="A6A6A6"/>
                </a:solidFill>
                <a:latin typeface="微软雅黑" panose="020B0503020204020204" pitchFamily="34" charset="-122"/>
                <a:ea typeface="微软雅黑" panose="020B0503020204020204" pitchFamily="34" charset="-122"/>
              </a:rPr>
              <a:t>总结</a:t>
            </a:r>
            <a:endParaRPr lang="zh-CN" altLang="en-US" sz="3600" dirty="0">
              <a:solidFill>
                <a:srgbClr val="A6A6A6"/>
              </a:solidFill>
              <a:latin typeface="微软雅黑" panose="020B0503020204020204" pitchFamily="34" charset="-122"/>
              <a:ea typeface="微软雅黑" panose="020B0503020204020204" pitchFamily="34" charset="-122"/>
            </a:endParaRPr>
          </a:p>
        </p:txBody>
      </p:sp>
      <p:pic>
        <p:nvPicPr>
          <p:cNvPr id="18437" name="Picture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09122" y="1626530"/>
            <a:ext cx="3273533" cy="2000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矩形 12"/>
          <p:cNvSpPr>
            <a:spLocks noChangeArrowheads="1"/>
          </p:cNvSpPr>
          <p:nvPr/>
        </p:nvSpPr>
        <p:spPr bwMode="auto">
          <a:xfrm>
            <a:off x="3908607" y="1577740"/>
            <a:ext cx="721042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dirty="0" smtClean="0"/>
              <a:t>        </a:t>
            </a:r>
            <a:r>
              <a:rPr lang="zh-CN" altLang="en-US" sz="3200" dirty="0" smtClean="0">
                <a:latin typeface="华文隶书" panose="02010800040101010101" pitchFamily="2" charset="-122"/>
                <a:ea typeface="华文隶书" panose="02010800040101010101" pitchFamily="2" charset="-122"/>
              </a:rPr>
              <a:t>海洋生物</a:t>
            </a:r>
            <a:r>
              <a:rPr lang="zh-CN" altLang="en-US" sz="2400" dirty="0" smtClean="0">
                <a:latin typeface="幼圆" panose="02010509060101010101" pitchFamily="49" charset="-122"/>
                <a:ea typeface="幼圆" panose="02010509060101010101" pitchFamily="49" charset="-122"/>
              </a:rPr>
              <a:t>区系、群落组成特点、分布格局与生物多样性和资源蕴藏，是地球海洋特定环境和历史条件下形成与不断演变的，各有自己特点，是全球自然长期演变的结果；同时，也受人类活动（如渔业捕捞、工业污染、海岸建筑等）的影响。</a:t>
            </a:r>
            <a:endParaRPr lang="en-US" altLang="zh-CN" sz="2400" dirty="0" smtClean="0">
              <a:latin typeface="幼圆" panose="02010509060101010101" pitchFamily="49" charset="-122"/>
              <a:ea typeface="幼圆" panose="02010509060101010101" pitchFamily="49" charset="-122"/>
            </a:endParaRPr>
          </a:p>
        </p:txBody>
      </p:sp>
      <p:sp>
        <p:nvSpPr>
          <p:cNvPr id="18441" name="矩形 16">
            <a:hlinkClick r:id="rId5" action="ppaction://hlinksldjump">
              <a:snd r:embed="rId6" name="click.wav"/>
            </a:hlinkClick>
            <a:hlinkHover r:id="" action="ppaction://noaction" highlightClick="1"/>
          </p:cNvPr>
          <p:cNvSpPr>
            <a:spLocks noChangeArrowheads="1"/>
          </p:cNvSpPr>
          <p:nvPr/>
        </p:nvSpPr>
        <p:spPr bwMode="auto">
          <a:xfrm>
            <a:off x="8529851" y="6298206"/>
            <a:ext cx="35702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2400" dirty="0" smtClean="0">
                <a:solidFill>
                  <a:srgbClr val="00A0E9"/>
                </a:solidFill>
                <a:latin typeface="方正大标宋简体" pitchFamily="2" charset="-122"/>
                <a:ea typeface="方正大标宋简体" pitchFamily="2" charset="-122"/>
              </a:rPr>
              <a:t>【</a:t>
            </a:r>
            <a:r>
              <a:rPr lang="zh-CN" altLang="en-US" sz="2400" dirty="0" smtClean="0">
                <a:solidFill>
                  <a:srgbClr val="00A0E9"/>
                </a:solidFill>
                <a:latin typeface="方正大标宋简体" pitchFamily="2" charset="-122"/>
                <a:ea typeface="方正大标宋简体" pitchFamily="2" charset="-122"/>
              </a:rPr>
              <a:t>我校濒临的东海岸边</a:t>
            </a:r>
            <a:r>
              <a:rPr lang="en-US" altLang="zh-CN" sz="2400" dirty="0" smtClean="0">
                <a:solidFill>
                  <a:srgbClr val="00A0E9"/>
                </a:solidFill>
                <a:latin typeface="方正大标宋简体" pitchFamily="2" charset="-122"/>
                <a:ea typeface="方正大标宋简体" pitchFamily="2" charset="-122"/>
              </a:rPr>
              <a:t>】</a:t>
            </a:r>
            <a:endParaRPr lang="zh-CN" altLang="en-US" sz="2400" dirty="0">
              <a:solidFill>
                <a:srgbClr val="00A0E9"/>
              </a:solidFill>
              <a:latin typeface="方正大标宋简体" pitchFamily="2" charset="-122"/>
              <a:ea typeface="方正大标宋简体" pitchFamily="2" charset="-122"/>
            </a:endParaRPr>
          </a:p>
        </p:txBody>
      </p:sp>
      <p:sp>
        <p:nvSpPr>
          <p:cNvPr id="10" name="文本框 9"/>
          <p:cNvSpPr txBox="1"/>
          <p:nvPr/>
        </p:nvSpPr>
        <p:spPr>
          <a:xfrm>
            <a:off x="409122" y="4282270"/>
            <a:ext cx="7315200" cy="2215991"/>
          </a:xfrm>
          <a:prstGeom prst="rect">
            <a:avLst/>
          </a:prstGeom>
          <a:noFill/>
        </p:spPr>
        <p:txBody>
          <a:bodyPr wrap="square" rtlCol="0">
            <a:spAutoFit/>
          </a:bodyPr>
          <a:lstStyle/>
          <a:p>
            <a:r>
              <a:rPr lang="zh-CN" altLang="en-US" sz="2400" dirty="0" smtClean="0">
                <a:latin typeface="幼圆" panose="02010509060101010101" pitchFamily="49" charset="-122"/>
                <a:ea typeface="幼圆" panose="02010509060101010101" pitchFamily="49" charset="-122"/>
              </a:rPr>
              <a:t>    自然灾害和人类的无度活动常常造成极大破坏与巨额损失，全球变化的影响是不可避免和难以抗拒的，而人类活动的破坏是可以通过一定努力，因而积极投入生物多样性和资源保护的各种行动已是迫在眉睫。</a:t>
            </a:r>
            <a:endParaRPr lang="en-US" altLang="zh-CN" sz="2400" dirty="0" smtClean="0">
              <a:solidFill>
                <a:srgbClr val="A6A6A6"/>
              </a:solidFill>
              <a:latin typeface="幼圆" panose="02010509060101010101" pitchFamily="49" charset="-122"/>
              <a:ea typeface="幼圆" panose="02010509060101010101" pitchFamily="49" charset="-122"/>
              <a:cs typeface="Times New Roman" panose="02020603050405020304" pitchFamily="18" charset="0"/>
            </a:endParaRPr>
          </a:p>
          <a:p>
            <a:endParaRPr lang="zh-CN" altLang="en-US" dirty="0"/>
          </a:p>
        </p:txBody>
      </p:sp>
      <p:sp>
        <p:nvSpPr>
          <p:cNvPr id="2" name="左弧形箭头 1"/>
          <p:cNvSpPr/>
          <p:nvPr/>
        </p:nvSpPr>
        <p:spPr bwMode="auto">
          <a:xfrm>
            <a:off x="7513819" y="5749143"/>
            <a:ext cx="963644" cy="949173"/>
          </a:xfrm>
          <a:prstGeom prst="curvedRightArrow">
            <a:avLst>
              <a:gd name="adj1" fmla="val 21205"/>
              <a:gd name="adj2" fmla="val 44313"/>
              <a:gd name="adj3" fmla="val 30556"/>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18439" name="Picture 10"/>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8255624" y="3845609"/>
            <a:ext cx="3456327" cy="229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5236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wipe(up)">
                                      <p:cBhvr>
                                        <p:cTn id="7" dur="500"/>
                                        <p:tgtEl>
                                          <p:spTgt spid="18436"/>
                                        </p:tgtEl>
                                      </p:cBhvr>
                                    </p:animEffect>
                                  </p:childTnLst>
                                </p:cTn>
                              </p:par>
                              <p:par>
                                <p:cTn id="8" presetID="21" presetClass="entr" presetSubtype="1" fill="hold" nodeType="withEffect">
                                  <p:stCondLst>
                                    <p:cond delay="0"/>
                                  </p:stCondLst>
                                  <p:childTnLst>
                                    <p:set>
                                      <p:cBhvr>
                                        <p:cTn id="9" dur="1" fill="hold">
                                          <p:stCondLst>
                                            <p:cond delay="0"/>
                                          </p:stCondLst>
                                        </p:cTn>
                                        <p:tgtEl>
                                          <p:spTgt spid="18437"/>
                                        </p:tgtEl>
                                        <p:attrNameLst>
                                          <p:attrName>style.visibility</p:attrName>
                                        </p:attrNameLst>
                                      </p:cBhvr>
                                      <p:to>
                                        <p:strVal val="visible"/>
                                      </p:to>
                                    </p:set>
                                    <p:animEffect transition="in" filter="wheel(1)">
                                      <p:cBhvr>
                                        <p:cTn id="10" dur="1100"/>
                                        <p:tgtEl>
                                          <p:spTgt spid="18437"/>
                                        </p:tgtEl>
                                      </p:cBhvr>
                                    </p:animEffect>
                                  </p:childTnLst>
                                </p:cTn>
                              </p:par>
                              <p:par>
                                <p:cTn id="11" presetID="14" presetClass="entr" presetSubtype="10" fill="hold" grpId="0" nodeType="withEffect">
                                  <p:stCondLst>
                                    <p:cond delay="1000"/>
                                  </p:stCondLst>
                                  <p:childTnLst>
                                    <p:set>
                                      <p:cBhvr>
                                        <p:cTn id="12" dur="1" fill="hold">
                                          <p:stCondLst>
                                            <p:cond delay="0"/>
                                          </p:stCondLst>
                                        </p:cTn>
                                        <p:tgtEl>
                                          <p:spTgt spid="11270"/>
                                        </p:tgtEl>
                                        <p:attrNameLst>
                                          <p:attrName>style.visibility</p:attrName>
                                        </p:attrNameLst>
                                      </p:cBhvr>
                                      <p:to>
                                        <p:strVal val="visible"/>
                                      </p:to>
                                    </p:set>
                                    <p:animEffect transition="in" filter="randombar(horizontal)">
                                      <p:cBhvr>
                                        <p:cTn id="13" dur="500"/>
                                        <p:tgtEl>
                                          <p:spTgt spid="11270"/>
                                        </p:tgtEl>
                                      </p:cBhvr>
                                    </p:animEffect>
                                  </p:childTnLst>
                                </p:cTn>
                              </p:par>
                              <p:par>
                                <p:cTn id="14" presetID="14" presetClass="entr" presetSubtype="10" fill="hold" grpId="0" nodeType="withEffect">
                                  <p:stCondLst>
                                    <p:cond delay="110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grpId="0"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par>
                                <p:cTn id="20" presetID="14" presetClass="entr" presetSubtype="10" fill="hold" grpId="0" nodeType="withEffect">
                                  <p:stCondLst>
                                    <p:cond delay="150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par>
                                <p:cTn id="23" presetID="16" presetClass="entr" presetSubtype="37" fill="hold" nodeType="withEffect">
                                  <p:stCondLst>
                                    <p:cond delay="2000"/>
                                  </p:stCondLst>
                                  <p:childTnLst>
                                    <p:set>
                                      <p:cBhvr>
                                        <p:cTn id="24" dur="1" fill="hold">
                                          <p:stCondLst>
                                            <p:cond delay="0"/>
                                          </p:stCondLst>
                                        </p:cTn>
                                        <p:tgtEl>
                                          <p:spTgt spid="18439"/>
                                        </p:tgtEl>
                                        <p:attrNameLst>
                                          <p:attrName>style.visibility</p:attrName>
                                        </p:attrNameLst>
                                      </p:cBhvr>
                                      <p:to>
                                        <p:strVal val="visible"/>
                                      </p:to>
                                    </p:set>
                                    <p:animEffect transition="in" filter="barn(outVertical)">
                                      <p:cBhvr>
                                        <p:cTn id="25" dur="500"/>
                                        <p:tgtEl>
                                          <p:spTgt spid="18439"/>
                                        </p:tgtEl>
                                      </p:cBhvr>
                                    </p:animEffect>
                                  </p:childTnLst>
                                </p:cTn>
                              </p:par>
                              <p:par>
                                <p:cTn id="26" presetID="21" presetClass="entr" presetSubtype="8" fill="hold" grpId="0" nodeType="withEffect">
                                  <p:stCondLst>
                                    <p:cond delay="2500"/>
                                  </p:stCondLst>
                                  <p:childTnLst>
                                    <p:set>
                                      <p:cBhvr>
                                        <p:cTn id="27" dur="1" fill="hold">
                                          <p:stCondLst>
                                            <p:cond delay="0"/>
                                          </p:stCondLst>
                                        </p:cTn>
                                        <p:tgtEl>
                                          <p:spTgt spid="2"/>
                                        </p:tgtEl>
                                        <p:attrNameLst>
                                          <p:attrName>style.visibility</p:attrName>
                                        </p:attrNameLst>
                                      </p:cBhvr>
                                      <p:to>
                                        <p:strVal val="visible"/>
                                      </p:to>
                                    </p:set>
                                    <p:animEffect transition="in" filter="wheel(8)">
                                      <p:cBhvr>
                                        <p:cTn id="28" dur="1000"/>
                                        <p:tgtEl>
                                          <p:spTgt spid="2"/>
                                        </p:tgtEl>
                                      </p:cBhvr>
                                    </p:animEffect>
                                  </p:childTnLst>
                                </p:cTn>
                              </p:par>
                              <p:par>
                                <p:cTn id="29" presetID="2" presetClass="entr" presetSubtype="6" fill="hold" grpId="0" nodeType="withEffect">
                                  <p:stCondLst>
                                    <p:cond delay="3400"/>
                                  </p:stCondLst>
                                  <p:childTnLst>
                                    <p:set>
                                      <p:cBhvr>
                                        <p:cTn id="30" dur="1" fill="hold">
                                          <p:stCondLst>
                                            <p:cond delay="0"/>
                                          </p:stCondLst>
                                        </p:cTn>
                                        <p:tgtEl>
                                          <p:spTgt spid="18441"/>
                                        </p:tgtEl>
                                        <p:attrNameLst>
                                          <p:attrName>style.visibility</p:attrName>
                                        </p:attrNameLst>
                                      </p:cBhvr>
                                      <p:to>
                                        <p:strVal val="visible"/>
                                      </p:to>
                                    </p:set>
                                    <p:anim calcmode="lin" valueType="num">
                                      <p:cBhvr additive="base">
                                        <p:cTn id="31" dur="500" fill="hold"/>
                                        <p:tgtEl>
                                          <p:spTgt spid="18441"/>
                                        </p:tgtEl>
                                        <p:attrNameLst>
                                          <p:attrName>ppt_x</p:attrName>
                                        </p:attrNameLst>
                                      </p:cBhvr>
                                      <p:tavLst>
                                        <p:tav tm="0">
                                          <p:val>
                                            <p:strVal val="1+#ppt_w/2"/>
                                          </p:val>
                                        </p:tav>
                                        <p:tav tm="100000">
                                          <p:val>
                                            <p:strVal val="#ppt_x"/>
                                          </p:val>
                                        </p:tav>
                                      </p:tavLst>
                                    </p:anim>
                                    <p:anim calcmode="lin" valueType="num">
                                      <p:cBhvr additive="base">
                                        <p:cTn id="32" dur="500" fill="hold"/>
                                        <p:tgtEl>
                                          <p:spTgt spid="18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18436" grpId="0"/>
      <p:bldP spid="11270" grpId="0"/>
      <p:bldP spid="18441" grpId="0"/>
      <p:bldP spid="10"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折角形 3"/>
          <p:cNvSpPr/>
          <p:nvPr/>
        </p:nvSpPr>
        <p:spPr bwMode="auto">
          <a:xfrm>
            <a:off x="5065137" y="2319768"/>
            <a:ext cx="6729988" cy="3548769"/>
          </a:xfrm>
          <a:prstGeom prst="foldedCorner">
            <a:avLst/>
          </a:prstGeom>
          <a:solidFill>
            <a:srgbClr val="4EF7FC"/>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18434" name="Picture 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2826" y="2306971"/>
            <a:ext cx="4214709" cy="31610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11272" name="矩形 14"/>
          <p:cNvSpPr>
            <a:spLocks noChangeArrowheads="1"/>
          </p:cNvSpPr>
          <p:nvPr/>
        </p:nvSpPr>
        <p:spPr bwMode="auto">
          <a:xfrm>
            <a:off x="5149968" y="2528015"/>
            <a:ext cx="635851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400" dirty="0" smtClean="0"/>
              <a:t>      </a:t>
            </a:r>
            <a:r>
              <a:rPr lang="zh-CN" altLang="en-US" sz="2400" dirty="0" smtClean="0">
                <a:latin typeface="幼圆" panose="02010509060101010101" pitchFamily="49" charset="-122"/>
                <a:ea typeface="幼圆" panose="02010509060101010101" pitchFamily="49" charset="-122"/>
              </a:rPr>
              <a:t> 海洋保护的任务首先要制止对海洋生物资源的过度利用，其次要保护好海洋生物栖息地或生境，特别是它们洄游、产卵、觅食、躲避敌害的海岸、滩涂、河口、珊瑚礁，要防止重金属、农药、石油、有机物和易产生富营养化的营养物质等污染海洋。保持海洋生物资源的再生能力和海水的自然净化能力，维护海洋生态平衡，保证人类对海洋的持续开发和利用。</a:t>
            </a:r>
            <a:endParaRPr lang="en-US" altLang="zh-CN" sz="2400" dirty="0">
              <a:solidFill>
                <a:srgbClr val="A6A6A6"/>
              </a:solidFill>
              <a:latin typeface="幼圆" panose="02010509060101010101" pitchFamily="49" charset="-122"/>
              <a:ea typeface="幼圆" panose="02010509060101010101" pitchFamily="49" charset="-122"/>
              <a:cs typeface="Times New Roman" panose="02020603050405020304" pitchFamily="18" charset="0"/>
            </a:endParaRPr>
          </a:p>
        </p:txBody>
      </p:sp>
      <p:sp>
        <p:nvSpPr>
          <p:cNvPr id="5" name="矩形 4"/>
          <p:cNvSpPr/>
          <p:nvPr/>
        </p:nvSpPr>
        <p:spPr>
          <a:xfrm>
            <a:off x="770628" y="893486"/>
            <a:ext cx="9527709" cy="923330"/>
          </a:xfrm>
          <a:prstGeom prst="rect">
            <a:avLst/>
          </a:prstGeom>
          <a:noFill/>
        </p:spPr>
        <p:txBody>
          <a:bodyPr wrap="square" lIns="91440" tIns="45720" rIns="91440" bIns="45720">
            <a:spAutoFit/>
          </a:bodyPr>
          <a:lstStyle/>
          <a:p>
            <a:pPr algn="ctr"/>
            <a:r>
              <a:rPr lang="zh-CN" altLang="en-US" sz="5400" b="1" dirty="0" smtClean="0">
                <a:ln w="6600">
                  <a:solidFill>
                    <a:schemeClr val="accent2"/>
                  </a:solidFill>
                  <a:prstDash val="solid"/>
                </a:ln>
                <a:solidFill>
                  <a:srgbClr val="FFFFFF"/>
                </a:solidFill>
                <a:effectLst>
                  <a:outerShdw dist="38100" dir="2700000" algn="tl" rotWithShape="0">
                    <a:schemeClr val="accent2"/>
                  </a:outerShdw>
                </a:effectLst>
              </a:rPr>
              <a:t>保护海洋生物，就在你我身边</a:t>
            </a:r>
            <a:endPar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燕尾形箭头 2"/>
          <p:cNvSpPr/>
          <p:nvPr/>
        </p:nvSpPr>
        <p:spPr bwMode="auto">
          <a:xfrm>
            <a:off x="5065137" y="2613081"/>
            <a:ext cx="536385" cy="322186"/>
          </a:xfrm>
          <a:prstGeom prst="notchedRightArrow">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Tree>
    <p:extLst>
      <p:ext uri="{BB962C8B-B14F-4D97-AF65-F5344CB8AC3E}">
        <p14:creationId xmlns:p14="http://schemas.microsoft.com/office/powerpoint/2010/main" val="39681210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nodeType="withEffect">
                                  <p:stCondLst>
                                    <p:cond delay="700"/>
                                  </p:stCondLst>
                                  <p:childTnLst>
                                    <p:set>
                                      <p:cBhvr>
                                        <p:cTn id="6" dur="1" fill="hold">
                                          <p:stCondLst>
                                            <p:cond delay="0"/>
                                          </p:stCondLst>
                                        </p:cTn>
                                        <p:tgtEl>
                                          <p:spTgt spid="18437"/>
                                        </p:tgtEl>
                                        <p:attrNameLst>
                                          <p:attrName>style.visibility</p:attrName>
                                        </p:attrNameLst>
                                      </p:cBhvr>
                                      <p:to>
                                        <p:strVal val="visible"/>
                                      </p:to>
                                    </p:set>
                                    <p:animEffect transition="in" filter="circle(out)">
                                      <p:cBhvr>
                                        <p:cTn id="7" dur="1300"/>
                                        <p:tgtEl>
                                          <p:spTgt spid="18437"/>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outHorizontal)">
                                      <p:cBhvr>
                                        <p:cTn id="10" dur="500"/>
                                        <p:tgtEl>
                                          <p:spTgt spid="5"/>
                                        </p:tgtEl>
                                      </p:cBhvr>
                                    </p:animEffect>
                                  </p:childTnLst>
                                </p:cTn>
                              </p:par>
                              <p:par>
                                <p:cTn id="11" presetID="22" presetClass="entr" presetSubtype="8" fill="hold" grpId="0" nodeType="withEffect">
                                  <p:stCondLst>
                                    <p:cond delay="14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14" presetClass="entr" presetSubtype="10" fill="hold" grpId="0" nodeType="withEffect">
                                  <p:stCondLst>
                                    <p:cond delay="1800"/>
                                  </p:stCondLst>
                                  <p:childTnLst>
                                    <p:set>
                                      <p:cBhvr>
                                        <p:cTn id="15" dur="1" fill="hold">
                                          <p:stCondLst>
                                            <p:cond delay="0"/>
                                          </p:stCondLst>
                                        </p:cTn>
                                        <p:tgtEl>
                                          <p:spTgt spid="11272"/>
                                        </p:tgtEl>
                                        <p:attrNameLst>
                                          <p:attrName>style.visibility</p:attrName>
                                        </p:attrNameLst>
                                      </p:cBhvr>
                                      <p:to>
                                        <p:strVal val="visible"/>
                                      </p:to>
                                    </p:set>
                                    <p:animEffect transition="in" filter="randombar(horizontal)">
                                      <p:cBhvr>
                                        <p:cTn id="16" dur="500"/>
                                        <p:tgtEl>
                                          <p:spTgt spid="11272"/>
                                        </p:tgtEl>
                                      </p:cBhvr>
                                    </p:animEffect>
                                  </p:childTnLst>
                                </p:cTn>
                              </p:par>
                              <p:par>
                                <p:cTn id="17" presetID="14" presetClass="entr" presetSubtype="10" fill="hold" grpId="0" nodeType="withEffect">
                                  <p:stCondLst>
                                    <p:cond delay="180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272" grpId="0"/>
      <p:bldP spid="5"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83788" y="464"/>
            <a:ext cx="1011237" cy="883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矩形 14"/>
          <p:cNvSpPr>
            <a:spLocks noChangeArrowheads="1"/>
          </p:cNvSpPr>
          <p:nvPr/>
        </p:nvSpPr>
        <p:spPr bwMode="auto">
          <a:xfrm>
            <a:off x="3452649" y="2369151"/>
            <a:ext cx="845615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4400" dirty="0" smtClean="0">
                <a:latin typeface="华文行楷" panose="02010800040101010101" pitchFamily="2" charset="-122"/>
                <a:ea typeface="华文行楷" panose="02010800040101010101" pitchFamily="2" charset="-122"/>
              </a:rPr>
              <a:t>在实现</a:t>
            </a:r>
            <a:r>
              <a:rPr lang="zh-CN" altLang="en-US" sz="4400" dirty="0" smtClean="0">
                <a:solidFill>
                  <a:srgbClr val="FF0000"/>
                </a:solidFill>
                <a:latin typeface="华文行楷" panose="02010800040101010101" pitchFamily="2" charset="-122"/>
                <a:ea typeface="华文行楷" panose="02010800040101010101" pitchFamily="2" charset="-122"/>
              </a:rPr>
              <a:t>中国梦的伟大复兴路上，</a:t>
            </a:r>
            <a:r>
              <a:rPr lang="zh-CN" altLang="en-US" sz="4400" dirty="0" smtClean="0">
                <a:latin typeface="华文行楷" panose="02010800040101010101" pitchFamily="2" charset="-122"/>
                <a:ea typeface="华文行楷" panose="02010800040101010101" pitchFamily="2" charset="-122"/>
              </a:rPr>
              <a:t>要坚决保护环境防止污染，使资源能够再生和持续发展，严禁破坏海洋生物的生存环境，还我海域一片蓝天。</a:t>
            </a:r>
            <a:endParaRPr lang="en-US" altLang="zh-CN" sz="4400" dirty="0">
              <a:solidFill>
                <a:srgbClr val="A6A6A6"/>
              </a:solidFill>
              <a:latin typeface="华文行楷" panose="02010800040101010101" pitchFamily="2" charset="-122"/>
              <a:ea typeface="华文行楷" panose="02010800040101010101" pitchFamily="2" charset="-122"/>
              <a:cs typeface="Times New Roman" panose="02020603050405020304" pitchFamily="18" charset="0"/>
            </a:endParaRPr>
          </a:p>
        </p:txBody>
      </p:sp>
      <p:sp>
        <p:nvSpPr>
          <p:cNvPr id="4" name="矩形 3"/>
          <p:cNvSpPr/>
          <p:nvPr/>
        </p:nvSpPr>
        <p:spPr>
          <a:xfrm>
            <a:off x="252248" y="729064"/>
            <a:ext cx="9731540" cy="1200329"/>
          </a:xfrm>
          <a:prstGeom prst="rect">
            <a:avLst/>
          </a:prstGeom>
          <a:noFill/>
        </p:spPr>
        <p:txBody>
          <a:bodyPr wrap="square" lIns="91440" tIns="45720" rIns="91440" bIns="45720">
            <a:spAutoFit/>
          </a:bodyPr>
          <a:lstStyle/>
          <a:p>
            <a:pPr algn="ctr"/>
            <a:r>
              <a:rPr lang="zh-CN" altLang="en-US" sz="7200" b="1" dirty="0">
                <a:ln w="0"/>
                <a:solidFill>
                  <a:srgbClr val="0070C0"/>
                </a:solidFill>
                <a:effectLst>
                  <a:reflection blurRad="6350" stA="53000" endA="300" endPos="35500" dir="5400000" sy="-90000" algn="bl" rotWithShape="0"/>
                </a:effectLst>
                <a:latin typeface="华文行楷" panose="02010800040101010101" pitchFamily="2" charset="-122"/>
                <a:ea typeface="华文行楷" panose="02010800040101010101" pitchFamily="2" charset="-122"/>
              </a:rPr>
              <a:t>蹋海寻</a:t>
            </a:r>
            <a:r>
              <a:rPr lang="zh-CN" altLang="en-US" sz="7200" b="1" dirty="0" smtClean="0">
                <a:ln w="0"/>
                <a:solidFill>
                  <a:srgbClr val="0070C0"/>
                </a:solidFill>
                <a:effectLst>
                  <a:reflection blurRad="6350" stA="53000" endA="300" endPos="35500" dir="5400000" sy="-90000" algn="bl" rotWithShape="0"/>
                </a:effectLst>
                <a:latin typeface="华文行楷" panose="02010800040101010101" pitchFamily="2" charset="-122"/>
                <a:ea typeface="华文行楷" panose="02010800040101010101" pitchFamily="2" charset="-122"/>
              </a:rPr>
              <a:t>洋，蔚蓝中国梦</a:t>
            </a:r>
            <a:endParaRPr lang="zh-CN" altLang="en-US" sz="7200" b="1" cap="none" spc="0" dirty="0">
              <a:ln w="0"/>
              <a:solidFill>
                <a:srgbClr val="0070C0"/>
              </a:solidFill>
              <a:effectLst>
                <a:reflection blurRad="6350" stA="53000" endA="300" endPos="35500" dir="5400000" sy="-90000" algn="bl" rotWithShape="0"/>
              </a:effectLst>
              <a:latin typeface="华文行楷" panose="02010800040101010101" pitchFamily="2" charset="-122"/>
              <a:ea typeface="华文行楷" panose="02010800040101010101" pitchFamily="2"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634" y="2369151"/>
            <a:ext cx="2526753" cy="3274903"/>
          </a:xfrm>
          <a:prstGeom prst="rect">
            <a:avLst/>
          </a:prstGeom>
        </p:spPr>
      </p:pic>
      <p:cxnSp>
        <p:nvCxnSpPr>
          <p:cNvPr id="3" name="直接连接符 2"/>
          <p:cNvCxnSpPr/>
          <p:nvPr/>
        </p:nvCxnSpPr>
        <p:spPr bwMode="auto">
          <a:xfrm>
            <a:off x="563794" y="6229726"/>
            <a:ext cx="10566661" cy="29178"/>
          </a:xfrm>
          <a:prstGeom prst="line">
            <a:avLst/>
          </a:prstGeom>
          <a:ln>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688170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11272"/>
                                        </p:tgtEl>
                                        <p:attrNameLst>
                                          <p:attrName>style.visibility</p:attrName>
                                        </p:attrNameLst>
                                      </p:cBhvr>
                                      <p:to>
                                        <p:strVal val="visible"/>
                                      </p:to>
                                    </p:set>
                                    <p:animEffect transition="in" filter="fade">
                                      <p:cBhvr>
                                        <p:cTn id="7" dur="2000"/>
                                        <p:tgtEl>
                                          <p:spTgt spid="1127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1" presetClass="entr" presetSubtype="1"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autoUpdateAnimBg="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C:\Users\apple\Desktop\mb\222222222\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2199" y="3878263"/>
            <a:ext cx="3428289" cy="383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08685" y="3878263"/>
            <a:ext cx="2165245" cy="189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矩形 6"/>
          <p:cNvSpPr>
            <a:spLocks noChangeArrowheads="1"/>
          </p:cNvSpPr>
          <p:nvPr/>
        </p:nvSpPr>
        <p:spPr bwMode="auto">
          <a:xfrm>
            <a:off x="4475675" y="2616379"/>
            <a:ext cx="323481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en-US" altLang="zh-CN" sz="4800" b="1" dirty="0">
                <a:solidFill>
                  <a:srgbClr val="A6A6A6"/>
                </a:solidFill>
                <a:latin typeface="微软雅黑" panose="020B0503020204020204" pitchFamily="34" charset="-122"/>
                <a:ea typeface="微软雅黑" panose="020B0503020204020204" pitchFamily="34" charset="-122"/>
              </a:rPr>
              <a:t>THANKS </a:t>
            </a:r>
          </a:p>
          <a:p>
            <a:pPr>
              <a:lnSpc>
                <a:spcPct val="100000"/>
              </a:lnSpc>
              <a:spcBef>
                <a:spcPct val="0"/>
              </a:spcBef>
              <a:buFontTx/>
              <a:buNone/>
            </a:pPr>
            <a:r>
              <a:rPr lang="en-US" altLang="zh-CN" b="1" dirty="0">
                <a:solidFill>
                  <a:srgbClr val="A6A6A6"/>
                </a:solidFill>
                <a:latin typeface="微软雅黑" panose="020B0503020204020204" pitchFamily="34" charset="-122"/>
                <a:ea typeface="微软雅黑" panose="020B0503020204020204" pitchFamily="34" charset="-122"/>
              </a:rPr>
              <a:t>FOR WATCHING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wipe(left)">
                                      <p:cBhvr>
                                        <p:cTn id="7" dur="1000"/>
                                        <p:tgtEl>
                                          <p:spTgt spid="12292"/>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9459"/>
                                        </p:tgtEl>
                                      </p:cBhvr>
                                    </p:animEffect>
                                    <p:animScale>
                                      <p:cBhvr>
                                        <p:cTn id="10" dur="250" autoRev="1" fill="hold"/>
                                        <p:tgtEl>
                                          <p:spTgt spid="1945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autoUpdateAnimBg="0"/>
    </p:bldLst>
  </p:timing>
</p:sld>
</file>

<file path=ppt/theme/theme1.xml><?xml version="1.0" encoding="utf-8"?>
<a:theme xmlns:a="http://schemas.openxmlformats.org/drawingml/2006/main" name="Office Theme">
  <a:themeElements>
    <a:clrScheme name="Office Theme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The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Theme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387</TotalTime>
  <Pages>0</Pages>
  <Words>1018</Words>
  <Characters>0</Characters>
  <Application>Microsoft Office PowerPoint</Application>
  <DocSecurity>0</DocSecurity>
  <PresentationFormat>宽屏</PresentationFormat>
  <Lines>0</Lines>
  <Paragraphs>71</Paragraphs>
  <Slides>13</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13</vt:i4>
      </vt:variant>
    </vt:vector>
  </HeadingPairs>
  <TitlesOfParts>
    <vt:vector size="27" baseType="lpstr">
      <vt:lpstr>方正大标宋简体</vt:lpstr>
      <vt:lpstr>华文行楷</vt:lpstr>
      <vt:lpstr>华文琥珀</vt:lpstr>
      <vt:lpstr>华文隶书</vt:lpstr>
      <vt:lpstr>楷体</vt:lpstr>
      <vt:lpstr>宋体</vt:lpstr>
      <vt:lpstr>微软雅黑</vt:lpstr>
      <vt:lpstr>叶根友毛笔行书简体</vt:lpstr>
      <vt:lpstr>幼圆</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鞠康</dc:creator>
  <cp:keywords/>
  <dc:description/>
  <cp:lastModifiedBy>User</cp:lastModifiedBy>
  <cp:revision>73</cp:revision>
  <dcterms:created xsi:type="dcterms:W3CDTF">2012-09-21T09:29:31Z</dcterms:created>
  <dcterms:modified xsi:type="dcterms:W3CDTF">2014-05-19T07:11:43Z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2052-8.1.0.3483</vt:lpwstr>
  </property>
</Properties>
</file>