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66"/>
    <a:srgbClr val="00FF00"/>
    <a:srgbClr val="FFFF00"/>
    <a:srgbClr val="FF00FF"/>
    <a:srgbClr val="66CCFF"/>
    <a:srgbClr val="33CCCC"/>
    <a:srgbClr val="2D89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F79AA-A08A-4B99-BC24-A08A3C785077}" type="datetimeFigureOut">
              <a:rPr lang="zh-CN" altLang="en-US"/>
              <a:pPr>
                <a:defRPr/>
              </a:pPr>
              <a:t>2014-5-23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7E104-B0EA-4700-97CC-1E0CF144C0A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0CF21-240D-4616-BB90-6D2F96587A62}" type="datetimeFigureOut">
              <a:rPr lang="zh-CN" altLang="en-US"/>
              <a:pPr>
                <a:defRPr/>
              </a:pPr>
              <a:t>2014-5-23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E92A8-322E-4B35-9BAA-BAC5FCB0E21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139F2-5277-4BF1-A238-E42E23DBD548}" type="datetimeFigureOut">
              <a:rPr lang="zh-CN" altLang="en-US"/>
              <a:pPr>
                <a:defRPr/>
              </a:pPr>
              <a:t>2014-5-23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892D3-B8CB-40C8-8C9E-6C6A7B80284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CB758-80E2-4331-834B-23F871B68188}" type="datetimeFigureOut">
              <a:rPr lang="zh-CN" altLang="en-US"/>
              <a:pPr>
                <a:defRPr/>
              </a:pPr>
              <a:t>2014-5-23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ADD51-5AAB-4EB7-AE8F-7DF020F6CA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026BD-AA0B-4CEB-95D6-4EDBEB43DA8D}" type="datetimeFigureOut">
              <a:rPr lang="zh-CN" altLang="en-US"/>
              <a:pPr>
                <a:defRPr/>
              </a:pPr>
              <a:t>2014-5-23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ADEF8-783D-4F08-B4A6-DD1DE8F1A84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7AB3C-18B4-43F2-A65F-CE31AE587EF6}" type="datetimeFigureOut">
              <a:rPr lang="zh-CN" altLang="en-US"/>
              <a:pPr>
                <a:defRPr/>
              </a:pPr>
              <a:t>2014-5-23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C5CE7-5E9E-4191-BAA3-EA9B4042DA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4FAC0-6FC6-4FEE-A9F1-E60E5AA849CC}" type="datetimeFigureOut">
              <a:rPr lang="zh-CN" altLang="en-US"/>
              <a:pPr>
                <a:defRPr/>
              </a:pPr>
              <a:t>2014-5-23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52A62-9C8C-49ED-B14A-F9FF6D179F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2D9A3-61EC-491C-8C56-C43757A9DE5C}" type="datetimeFigureOut">
              <a:rPr lang="zh-CN" altLang="en-US"/>
              <a:pPr>
                <a:defRPr/>
              </a:pPr>
              <a:t>2014-5-23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ACB45-5634-4099-9A62-BF08511F7D1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88DC2-D7D3-44B2-93B0-EEA742DFD216}" type="datetimeFigureOut">
              <a:rPr lang="zh-CN" altLang="en-US"/>
              <a:pPr>
                <a:defRPr/>
              </a:pPr>
              <a:t>2014-5-23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8D9FF-0C7D-4888-A4E4-398CD3493E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A0631-3AB7-4259-B471-17858B2AA553}" type="datetimeFigureOut">
              <a:rPr lang="zh-CN" altLang="en-US"/>
              <a:pPr>
                <a:defRPr/>
              </a:pPr>
              <a:t>2014-5-23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5D3FC-CD50-4E89-97FD-4C8F462F1E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455A4-59EC-47F2-94EB-4E8EFE18FA2D}" type="datetimeFigureOut">
              <a:rPr lang="zh-CN" altLang="en-US"/>
              <a:pPr>
                <a:defRPr/>
              </a:pPr>
              <a:t>2014-5-23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A0B8E-A9AD-4FA3-8E0D-88CFA78DA8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C9858DA-4A0E-4696-BDAD-D0D405F06F46}" type="datetimeFigureOut">
              <a:rPr lang="zh-CN" altLang="en-US"/>
              <a:pPr>
                <a:defRPr/>
              </a:pPr>
              <a:t>2014-5-23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7295442-D6A3-4DA1-8FB0-7D6FE212F92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宋体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74700"/>
            <a:ext cx="12330113" cy="805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13315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10179050" cy="2886075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endParaRPr lang="en-US" altLang="zh-CN" sz="2000" smtClean="0"/>
          </a:p>
          <a:p>
            <a:pPr eaLnBrk="1" hangingPunct="1">
              <a:lnSpc>
                <a:spcPct val="70000"/>
              </a:lnSpc>
            </a:pPr>
            <a:endParaRPr lang="en-US" altLang="zh-CN" sz="2000" smtClean="0"/>
          </a:p>
          <a:p>
            <a:pPr eaLnBrk="1" hangingPunct="1">
              <a:lnSpc>
                <a:spcPct val="70000"/>
              </a:lnSpc>
            </a:pPr>
            <a:r>
              <a:rPr lang="en-US" altLang="zh-CN" sz="2000" smtClean="0"/>
              <a:t>                                                                                                                          </a:t>
            </a:r>
            <a:endParaRPr lang="zh-CN" altLang="en-US" sz="2000" smtClean="0"/>
          </a:p>
          <a:p>
            <a:pPr eaLnBrk="1" hangingPunct="1">
              <a:lnSpc>
                <a:spcPct val="70000"/>
              </a:lnSpc>
            </a:pPr>
            <a:r>
              <a:rPr lang="zh-CN" altLang="en-US" sz="2000" smtClean="0"/>
              <a:t>                                                                                                                             </a:t>
            </a:r>
          </a:p>
          <a:p>
            <a:pPr eaLnBrk="1" hangingPunct="1">
              <a:lnSpc>
                <a:spcPct val="70000"/>
              </a:lnSpc>
            </a:pPr>
            <a:endParaRPr lang="en-US" altLang="zh-CN" sz="2000" smtClean="0"/>
          </a:p>
          <a:p>
            <a:pPr eaLnBrk="1" hangingPunct="1">
              <a:lnSpc>
                <a:spcPct val="70000"/>
              </a:lnSpc>
            </a:pPr>
            <a:endParaRPr lang="en-US" altLang="zh-CN" sz="2000" smtClean="0"/>
          </a:p>
          <a:p>
            <a:pPr eaLnBrk="1" hangingPunct="1">
              <a:lnSpc>
                <a:spcPct val="70000"/>
              </a:lnSpc>
            </a:pPr>
            <a:r>
              <a:rPr lang="en-US" altLang="zh-CN" sz="2000" smtClean="0"/>
              <a:t>                                                                                  201210111237   </a:t>
            </a:r>
            <a:r>
              <a:rPr lang="zh-CN" altLang="en-US" sz="2000" smtClean="0"/>
              <a:t>轮机</a:t>
            </a:r>
            <a:r>
              <a:rPr lang="en-US" altLang="zh-CN" sz="2000" smtClean="0"/>
              <a:t>123</a:t>
            </a:r>
            <a:r>
              <a:rPr lang="zh-CN" altLang="en-US" sz="2000" smtClean="0"/>
              <a:t>班</a:t>
            </a:r>
          </a:p>
          <a:p>
            <a:pPr eaLnBrk="1" hangingPunct="1">
              <a:lnSpc>
                <a:spcPct val="70000"/>
              </a:lnSpc>
            </a:pPr>
            <a:endParaRPr lang="en-US" altLang="zh-CN" sz="2000" smtClean="0"/>
          </a:p>
          <a:p>
            <a:pPr eaLnBrk="1" hangingPunct="1">
              <a:lnSpc>
                <a:spcPct val="70000"/>
              </a:lnSpc>
            </a:pPr>
            <a:r>
              <a:rPr lang="en-US" altLang="zh-CN" sz="2000" smtClean="0"/>
              <a:t>                                      </a:t>
            </a:r>
            <a:endParaRPr lang="zh-CN" altLang="en-US" sz="2000" smtClean="0"/>
          </a:p>
        </p:txBody>
      </p:sp>
      <p:sp>
        <p:nvSpPr>
          <p:cNvPr id="4" name="矩形 3"/>
          <p:cNvSpPr/>
          <p:nvPr/>
        </p:nvSpPr>
        <p:spPr>
          <a:xfrm>
            <a:off x="2519946" y="543607"/>
            <a:ext cx="5896516" cy="14465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探索海洋</a:t>
            </a: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44444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图片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401550" cy="700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定义：</a:t>
            </a: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zh-CN" altLang="en-US" sz="4400" smtClean="0"/>
              <a:t>海洋生物是指海洋里的各种生物，包括海洋动物、海洋植物、微生物及病毒等。</a:t>
            </a:r>
          </a:p>
        </p:txBody>
      </p:sp>
      <p:pic>
        <p:nvPicPr>
          <p:cNvPr id="14340" name="图片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3321246">
            <a:off x="-37306" y="3847306"/>
            <a:ext cx="3024188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图片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744678">
            <a:off x="2951163" y="3286125"/>
            <a:ext cx="3062287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图片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3332251">
            <a:off x="6542881" y="3339307"/>
            <a:ext cx="2466975" cy="232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图片 1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810497">
            <a:off x="8720138" y="3648075"/>
            <a:ext cx="3025775" cy="18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内容占位符 12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763" y="0"/>
            <a:ext cx="12192000" cy="6858000"/>
          </a:xfrm>
        </p:spPr>
      </p:pic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6000" smtClean="0">
                <a:solidFill>
                  <a:srgbClr val="FFFF00"/>
                </a:solidFill>
                <a:latin typeface="Microsoft New Tai Lue"/>
                <a:ea typeface="Microsoft New Tai Lue"/>
                <a:cs typeface="Microsoft New Tai Lue"/>
              </a:rPr>
              <a:t>海洋生物的分类</a:t>
            </a:r>
          </a:p>
        </p:txBody>
      </p:sp>
      <p:sp>
        <p:nvSpPr>
          <p:cNvPr id="4" name="流程图: 联系 3"/>
          <p:cNvSpPr/>
          <p:nvPr/>
        </p:nvSpPr>
        <p:spPr>
          <a:xfrm>
            <a:off x="4476750" y="1690688"/>
            <a:ext cx="1419225" cy="1323975"/>
          </a:xfrm>
          <a:prstGeom prst="flowChartConnecto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/>
              <a:t>海洋动物</a:t>
            </a:r>
          </a:p>
        </p:txBody>
      </p:sp>
      <p:sp>
        <p:nvSpPr>
          <p:cNvPr id="8" name="流程图: 可选过程 7"/>
          <p:cNvSpPr/>
          <p:nvPr/>
        </p:nvSpPr>
        <p:spPr>
          <a:xfrm>
            <a:off x="4497388" y="3149600"/>
            <a:ext cx="1377950" cy="1036638"/>
          </a:xfrm>
          <a:prstGeom prst="flowChartAlternateProces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/>
              <a:t>海洋植物</a:t>
            </a:r>
          </a:p>
        </p:txBody>
      </p:sp>
      <p:sp>
        <p:nvSpPr>
          <p:cNvPr id="9" name="流程图: 决策 8"/>
          <p:cNvSpPr/>
          <p:nvPr/>
        </p:nvSpPr>
        <p:spPr>
          <a:xfrm>
            <a:off x="3984625" y="4143375"/>
            <a:ext cx="2470150" cy="1058863"/>
          </a:xfrm>
          <a:prstGeom prst="flowChartDecisi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/>
              <a:t>海洋微生物</a:t>
            </a:r>
          </a:p>
        </p:txBody>
      </p:sp>
      <p:sp>
        <p:nvSpPr>
          <p:cNvPr id="10" name="流程图: 数据 9"/>
          <p:cNvSpPr/>
          <p:nvPr/>
        </p:nvSpPr>
        <p:spPr>
          <a:xfrm>
            <a:off x="4176713" y="5337175"/>
            <a:ext cx="1924050" cy="839788"/>
          </a:xfrm>
          <a:prstGeom prst="flowChartInputOutpu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/>
              <a:t>海洋病毒</a:t>
            </a:r>
          </a:p>
        </p:txBody>
      </p:sp>
      <p:pic>
        <p:nvPicPr>
          <p:cNvPr id="15367" name="图片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881188">
            <a:off x="6751638" y="733425"/>
            <a:ext cx="3205162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图片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525707">
            <a:off x="889000" y="2190750"/>
            <a:ext cx="2892425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图片 1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598302">
            <a:off x="6670675" y="3895725"/>
            <a:ext cx="2582863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图片 1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46238" y="4830763"/>
            <a:ext cx="2338387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图片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海洋动物</a:t>
            </a:r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zh-CN" altLang="en-US" smtClean="0"/>
              <a:t>海洋动物是海洋中异养型生物的总称。门类繁多，各门类的形态结构和生理特点可以有很大差异。微小的有单细胞原生动物，大的有长可超过</a:t>
            </a:r>
            <a:r>
              <a:rPr lang="en-US" altLang="zh-CN" smtClean="0"/>
              <a:t>30</a:t>
            </a:r>
            <a:r>
              <a:rPr lang="zh-CN" altLang="en-US" smtClean="0"/>
              <a:t>米、重可超过</a:t>
            </a:r>
            <a:r>
              <a:rPr lang="en-US" altLang="zh-CN" smtClean="0"/>
              <a:t>190 </a:t>
            </a:r>
            <a:r>
              <a:rPr lang="zh-CN" altLang="en-US" smtClean="0"/>
              <a:t>吨。从海上至海底，从岸边或潮间带至最深的海沟底，都有海洋动物。</a:t>
            </a:r>
          </a:p>
        </p:txBody>
      </p:sp>
      <p:pic>
        <p:nvPicPr>
          <p:cNvPr id="16388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118099">
            <a:off x="900113" y="3949700"/>
            <a:ext cx="3683000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图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322740">
            <a:off x="5027613" y="3352800"/>
            <a:ext cx="306705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图片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284818">
            <a:off x="8543925" y="3849688"/>
            <a:ext cx="3608388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图片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 最大的食肉鱼是稀有的大白鲨，成年大白鲨平均</a:t>
            </a:r>
            <a:r>
              <a:rPr lang="en-US" altLang="zh-CN" smtClean="0"/>
              <a:t>4.5</a:t>
            </a:r>
            <a:r>
              <a:rPr lang="zh-CN" altLang="en-US" smtClean="0"/>
              <a:t>米长，大约</a:t>
            </a:r>
            <a:r>
              <a:rPr lang="en-US" altLang="zh-CN" smtClean="0"/>
              <a:t>650</a:t>
            </a:r>
            <a:r>
              <a:rPr lang="zh-CN" altLang="en-US" smtClean="0"/>
              <a:t>公斤重，有证据表明有些大白鲨可长达</a:t>
            </a:r>
            <a:r>
              <a:rPr lang="en-US" altLang="zh-CN" smtClean="0"/>
              <a:t>6</a:t>
            </a:r>
            <a:r>
              <a:rPr lang="zh-CN" altLang="en-US" smtClean="0"/>
              <a:t>米多。</a:t>
            </a:r>
          </a:p>
        </p:txBody>
      </p:sp>
      <p:sp>
        <p:nvSpPr>
          <p:cNvPr id="17411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614363"/>
            <a:ext cx="3832225" cy="827087"/>
          </a:xfrm>
          <a:solidFill>
            <a:srgbClr val="F1FEDD"/>
          </a:solidFill>
        </p:spPr>
        <p:txBody>
          <a:bodyPr wrap="none" lIns="0" tIns="0" rIns="0" bIns="88872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4800" smtClean="0">
                <a:solidFill>
                  <a:srgbClr val="333333"/>
                </a:solidFill>
                <a:latin typeface="Arial" charset="0"/>
                <a:cs typeface="Arial" charset="0"/>
              </a:rPr>
              <a:t>最大的食肉鱼</a:t>
            </a:r>
            <a:r>
              <a:rPr lang="zh-CN" altLang="en-US" sz="4800" smtClean="0"/>
              <a:t> </a:t>
            </a:r>
            <a:endParaRPr lang="zh-CN" altLang="en-US" sz="4800" smtClean="0">
              <a:latin typeface="Arial" charset="0"/>
            </a:endParaRPr>
          </a:p>
        </p:txBody>
      </p:sp>
      <p:pic>
        <p:nvPicPr>
          <p:cNvPr id="17412" name="图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2157063">
            <a:off x="873125" y="3336925"/>
            <a:ext cx="3328988" cy="261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图片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80896">
            <a:off x="5068888" y="3370263"/>
            <a:ext cx="3405187" cy="213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图片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75700" y="3332163"/>
            <a:ext cx="33305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贝类专家认为，生活在菲律宾海外的白齿玛瑙贝稀少名贵，至今一共找到</a:t>
            </a:r>
            <a:r>
              <a:rPr lang="en-US" altLang="zh-CN" smtClean="0"/>
              <a:t>3</a:t>
            </a:r>
            <a:r>
              <a:rPr lang="zh-CN" altLang="en-US" smtClean="0"/>
              <a:t>只。</a:t>
            </a:r>
            <a:r>
              <a:rPr lang="en-US" altLang="zh-CN" smtClean="0"/>
              <a:t>1975</a:t>
            </a:r>
            <a:r>
              <a:rPr lang="zh-CN" altLang="en-US" smtClean="0"/>
              <a:t>年</a:t>
            </a:r>
            <a:r>
              <a:rPr lang="en-US" altLang="zh-CN" smtClean="0"/>
              <a:t>11</a:t>
            </a:r>
            <a:r>
              <a:rPr lang="zh-CN" altLang="en-US" smtClean="0"/>
              <a:t>月，在菲律宾海外马克里岛捕获</a:t>
            </a:r>
            <a:r>
              <a:rPr lang="en-US" altLang="zh-CN" smtClean="0"/>
              <a:t>1</a:t>
            </a:r>
            <a:r>
              <a:rPr lang="zh-CN" altLang="en-US" smtClean="0"/>
              <a:t>只，以</a:t>
            </a:r>
            <a:r>
              <a:rPr lang="en-US" altLang="zh-CN" smtClean="0"/>
              <a:t>7000</a:t>
            </a:r>
            <a:r>
              <a:rPr lang="zh-CN" altLang="en-US" smtClean="0"/>
              <a:t>美元售给日本人。</a:t>
            </a:r>
          </a:p>
        </p:txBody>
      </p:sp>
      <p:sp>
        <p:nvSpPr>
          <p:cNvPr id="18435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642938"/>
            <a:ext cx="3727450" cy="769937"/>
          </a:xfr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mtClean="0">
                <a:latin typeface="Arial" charset="0"/>
              </a:rPr>
              <a:t>最名贵的海贝 </a:t>
            </a:r>
          </a:p>
        </p:txBody>
      </p:sp>
      <p:pic>
        <p:nvPicPr>
          <p:cNvPr id="18436" name="图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862624">
            <a:off x="1238250" y="3430588"/>
            <a:ext cx="3763963" cy="263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图片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23383">
            <a:off x="6192838" y="3317875"/>
            <a:ext cx="4168775" cy="261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图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游泳最快的海洋动物</a:t>
            </a:r>
            <a:r>
              <a:rPr lang="en-US" altLang="zh-CN" smtClean="0"/>
              <a:t>—</a:t>
            </a:r>
            <a:r>
              <a:rPr lang="zh-CN" altLang="en-US" smtClean="0"/>
              <a:t>箭鱼 </a:t>
            </a: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剑鱼拥有典型的流线型身体，体表光滑，上颌长而尖，背部的鳍较小，嘴较扁平，无腮和腹鳍。剑鱼颜色各异，大体上鱼背和鱼身为棕偏黑色。剑鱼平均重量为</a:t>
            </a:r>
            <a:r>
              <a:rPr lang="en-US" altLang="zh-CN" smtClean="0"/>
              <a:t>68-113</a:t>
            </a:r>
            <a:r>
              <a:rPr lang="zh-CN" altLang="en-US" smtClean="0"/>
              <a:t>千克，平均长度</a:t>
            </a:r>
            <a:r>
              <a:rPr lang="en-US" altLang="zh-CN" smtClean="0"/>
              <a:t>2.1</a:t>
            </a:r>
            <a:r>
              <a:rPr lang="zh-CN" altLang="en-US" smtClean="0"/>
              <a:t>米，嘴占其身长的</a:t>
            </a:r>
            <a:r>
              <a:rPr lang="en-US" altLang="zh-CN" smtClean="0"/>
              <a:t>1/3</a:t>
            </a:r>
            <a:r>
              <a:rPr lang="zh-CN" altLang="en-US" smtClean="0"/>
              <a:t>。剑鱼的主要食物为其它鱼类和乌贼。剑鱼分布于除北冰洋之外各大洋，其本身也是一种主要的食用鱼，具有重要渔业价值。</a:t>
            </a:r>
          </a:p>
        </p:txBody>
      </p:sp>
      <p:pic>
        <p:nvPicPr>
          <p:cNvPr id="19460" name="图片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164013"/>
            <a:ext cx="2914650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图片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797620">
            <a:off x="4305300" y="4486275"/>
            <a:ext cx="4452938" cy="20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图片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1529585">
            <a:off x="8316913" y="4325938"/>
            <a:ext cx="3232150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22313"/>
            <a:ext cx="12192000" cy="758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海洋植物</a:t>
            </a:r>
          </a:p>
        </p:txBody>
      </p:sp>
      <p:sp>
        <p:nvSpPr>
          <p:cNvPr id="2048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zh-CN" altLang="en-US" smtClean="0"/>
              <a:t>海洋植物（</a:t>
            </a:r>
            <a:r>
              <a:rPr lang="en-US" altLang="zh-CN" smtClean="0"/>
              <a:t>marine plants</a:t>
            </a:r>
            <a:r>
              <a:rPr lang="zh-CN" altLang="en-US" smtClean="0"/>
              <a:t>）是海洋中利用叶绿素进行光合作用以生产有机物的自养型生物。海洋植物属于初级生产者。海洋植物门类甚多，从低等的无真细胞核藻类（即原核细胞的蓝藻门和原绿藻门），到具有真细胞核（即真核细胞）的红藻门、褐藻门和绿藻门，及至高等的种子植物等</a:t>
            </a:r>
            <a:r>
              <a:rPr lang="en-US" altLang="zh-CN" smtClean="0"/>
              <a:t>13</a:t>
            </a:r>
            <a:r>
              <a:rPr lang="zh-CN" altLang="en-US" smtClean="0"/>
              <a:t>个门，共 </a:t>
            </a:r>
            <a:r>
              <a:rPr lang="en-US" altLang="zh-CN" smtClean="0"/>
              <a:t>1</a:t>
            </a:r>
            <a:r>
              <a:rPr lang="zh-CN" altLang="en-US" smtClean="0"/>
              <a:t>万多种。</a:t>
            </a:r>
          </a:p>
          <a:p>
            <a:pPr marL="0" indent="0" eaLnBrk="1" hangingPunct="1">
              <a:buFont typeface="Arial" charset="0"/>
              <a:buNone/>
            </a:pPr>
            <a:r>
              <a:rPr lang="zh-CN" altLang="en-US" smtClean="0"/>
              <a:t/>
            </a:r>
            <a:br>
              <a:rPr lang="zh-CN" altLang="en-US" smtClean="0"/>
            </a:br>
            <a:endParaRPr lang="zh-CN" altLang="en-US" smtClean="0"/>
          </a:p>
        </p:txBody>
      </p:sp>
      <p:pic>
        <p:nvPicPr>
          <p:cNvPr id="20484" name="图片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953214">
            <a:off x="1081088" y="4159250"/>
            <a:ext cx="3105150" cy="220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图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904272">
            <a:off x="4756150" y="4152900"/>
            <a:ext cx="31940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图片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29640">
            <a:off x="8664575" y="3744913"/>
            <a:ext cx="3257550" cy="231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海洋植物的分类</a:t>
            </a:r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海洋植物可以简单地分为两大类：低等的藻类植物和高等的种子植物。</a:t>
            </a:r>
          </a:p>
          <a:p>
            <a:pPr eaLnBrk="1" hangingPunct="1"/>
            <a:r>
              <a:rPr lang="zh-CN" altLang="en-US" smtClean="0"/>
              <a:t>海洋植物以藻类为主。海洋藻类都是简单的光合营养的有机体，其形态构造、生活样式和演化过程均较复杂。它们介于光合细菌和高等植物</a:t>
            </a:r>
            <a:r>
              <a:rPr lang="en-US" altLang="zh-CN" smtClean="0"/>
              <a:t>--</a:t>
            </a:r>
            <a:r>
              <a:rPr lang="zh-CN" altLang="en-US" smtClean="0"/>
              <a:t>维管束植物之间，在生物的起源和进化上占有极为重要的地位。海洋种子植物的种类不多，都属于被子植物，没有裸子植物。通常分为红树植物（</a:t>
            </a:r>
            <a:r>
              <a:rPr lang="en-US" altLang="zh-CN" smtClean="0"/>
              <a:t>Mangrove plants</a:t>
            </a:r>
            <a:r>
              <a:rPr lang="zh-CN" altLang="en-US" smtClean="0"/>
              <a:t>）和海草</a:t>
            </a:r>
            <a:r>
              <a:rPr lang="en-US" altLang="zh-CN" smtClean="0"/>
              <a:t>(Seagrasses)</a:t>
            </a:r>
            <a:r>
              <a:rPr lang="zh-CN" altLang="en-US" smtClean="0"/>
              <a:t>两类。它们和栖居的多种生物，组成沿岸生物群落。</a:t>
            </a:r>
          </a:p>
        </p:txBody>
      </p:sp>
      <p:pic>
        <p:nvPicPr>
          <p:cNvPr id="21508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190782">
            <a:off x="9551988" y="5253038"/>
            <a:ext cx="2036762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图片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92575" y="5040313"/>
            <a:ext cx="2566988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图片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12192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海洋微生物</a:t>
            </a:r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以海洋水体为正常栖居环境的一切微生物。但由于学科传统及研究方法的不同，只讨论细菌、真菌及噬菌体等狭义微生物学的对象。海洋细菌是海洋生态系统中的重要环节。</a:t>
            </a:r>
          </a:p>
        </p:txBody>
      </p:sp>
      <p:pic>
        <p:nvPicPr>
          <p:cNvPr id="22532" name="图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89874">
            <a:off x="690563" y="3832225"/>
            <a:ext cx="2959100" cy="257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图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165529">
            <a:off x="4424363" y="3571875"/>
            <a:ext cx="3390900" cy="269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图片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1668456">
            <a:off x="8607425" y="3754438"/>
            <a:ext cx="2905125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25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67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/>
              <a:t>海洋病毒</a:t>
            </a:r>
            <a:br>
              <a:rPr lang="zh-CN" altLang="en-US" dirty="0"/>
            </a:b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2355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海洋病毒是海洋环境超显微的、仅含有一种类型核酸（</a:t>
            </a:r>
            <a:r>
              <a:rPr lang="en-US" altLang="zh-CN" smtClean="0"/>
              <a:t>DNA</a:t>
            </a:r>
            <a:r>
              <a:rPr lang="zh-CN" altLang="en-US" smtClean="0"/>
              <a:t>或</a:t>
            </a:r>
            <a:r>
              <a:rPr lang="en-US" altLang="zh-CN" smtClean="0"/>
              <a:t>RNA</a:t>
            </a:r>
            <a:r>
              <a:rPr lang="zh-CN" altLang="en-US" smtClean="0"/>
              <a:t>）、专业活细胞内寄生的非细胞形态一类微生物他们能够通过细菌滤器，在活细胞外具一般化学大分子特征，进入宿主细胞又具有生命特征。</a:t>
            </a:r>
          </a:p>
        </p:txBody>
      </p:sp>
      <p:pic>
        <p:nvPicPr>
          <p:cNvPr id="23556" name="图片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24827">
            <a:off x="1025525" y="3776663"/>
            <a:ext cx="2876550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椭圆形标注 5"/>
          <p:cNvSpPr/>
          <p:nvPr/>
        </p:nvSpPr>
        <p:spPr>
          <a:xfrm rot="3285590">
            <a:off x="4137820" y="3729831"/>
            <a:ext cx="1706562" cy="1501775"/>
          </a:xfrm>
          <a:prstGeom prst="wedgeEllipse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7030A0"/>
                </a:solidFill>
              </a:rPr>
              <a:t>最复杂的海洋病毒</a:t>
            </a:r>
          </a:p>
        </p:txBody>
      </p:sp>
      <p:pic>
        <p:nvPicPr>
          <p:cNvPr id="23558" name="图片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573887">
            <a:off x="8293100" y="4070350"/>
            <a:ext cx="3203575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椭圆形标注 7"/>
          <p:cNvSpPr/>
          <p:nvPr/>
        </p:nvSpPr>
        <p:spPr>
          <a:xfrm rot="19108192">
            <a:off x="7797800" y="3473450"/>
            <a:ext cx="1854200" cy="1122363"/>
          </a:xfrm>
          <a:prstGeom prst="wedgeEllipseCallou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/>
              <a:t>最大的病毒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图片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828675"/>
            <a:ext cx="10515600" cy="13255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/>
              <a:t>海洋污染</a:t>
            </a:r>
            <a:br>
              <a:rPr lang="zh-CN" altLang="en-US" dirty="0"/>
            </a:b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2457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zh-CN" altLang="en-US" smtClean="0"/>
              <a:t>海洋污染（</a:t>
            </a:r>
            <a:r>
              <a:rPr lang="en-US" altLang="zh-CN" smtClean="0"/>
              <a:t>marine pollution</a:t>
            </a:r>
            <a:r>
              <a:rPr lang="zh-CN" altLang="en-US" smtClean="0"/>
              <a:t>）通常是指人类改变了海洋原来的状态，使海洋生态系统遭到破坏。有害物质进入海洋环境而造成的污染，会损害生物资源，危害人类健康，妨碍捕鱼和人类在海上的其他活动，损坏海水质量和环境质量等。</a:t>
            </a:r>
            <a:endParaRPr lang="zh-CN" altLang="en-US" i="1" smtClean="0"/>
          </a:p>
        </p:txBody>
      </p:sp>
      <p:pic>
        <p:nvPicPr>
          <p:cNvPr id="24580" name="图片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15659">
            <a:off x="1270000" y="3767138"/>
            <a:ext cx="36195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图片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023943">
            <a:off x="5254625" y="3535363"/>
            <a:ext cx="2990850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图片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467400">
            <a:off x="8856663" y="3411538"/>
            <a:ext cx="3098800" cy="217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图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海洋污染的种类</a:t>
            </a:r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zh-CN" altLang="en-US" smtClean="0"/>
              <a:t>         石油及其产品：包括原油和从原油中分馏出来的溶剂油、汽油、煤油、柴油、润滑油、石蜡、沥青等等，以及经过裂化、催化而成的各种产品。每年排入海洋的石油污染物约</a:t>
            </a:r>
            <a:r>
              <a:rPr lang="en-US" altLang="zh-CN" smtClean="0"/>
              <a:t>1</a:t>
            </a:r>
            <a:r>
              <a:rPr lang="zh-CN" altLang="en-US" smtClean="0"/>
              <a:t>千万吨，主要是由工业生</a:t>
            </a:r>
            <a:endParaRPr lang="en-US" altLang="zh-CN" smtClean="0"/>
          </a:p>
          <a:p>
            <a:pPr marL="0" indent="0" eaLnBrk="1" hangingPunct="1">
              <a:buFont typeface="Arial" charset="0"/>
              <a:buNone/>
            </a:pPr>
            <a:r>
              <a:rPr lang="zh-CN" altLang="en-US" smtClean="0"/>
              <a:t>        重金属和酸碱：包括汞、铜、锌、钴、镐、铬等重金属，砷、硫、磷等非金属及各种酸和碱。由人类活动而进入海洋的汞，每年可达万吨产，包括海上油井管道泄漏、油轮事故、船舶排污等造成的。</a:t>
            </a:r>
            <a:endParaRPr lang="en-US" altLang="zh-CN" smtClean="0"/>
          </a:p>
          <a:p>
            <a:pPr marL="0" indent="0" eaLnBrk="1" hangingPunct="1">
              <a:buFont typeface="Arial" charset="0"/>
              <a:buNone/>
            </a:pPr>
            <a:r>
              <a:rPr lang="zh-CN" altLang="en-US" smtClean="0"/>
              <a:t>          农药包括有农业上大量使用含有汞、铜以及有机氯等成分的除草剂、灭虫剂，以及工业上应用的多氯酸苯等。</a:t>
            </a:r>
          </a:p>
        </p:txBody>
      </p:sp>
      <p:sp>
        <p:nvSpPr>
          <p:cNvPr id="4" name="椭圆 3"/>
          <p:cNvSpPr/>
          <p:nvPr/>
        </p:nvSpPr>
        <p:spPr>
          <a:xfrm>
            <a:off x="933450" y="1660525"/>
            <a:ext cx="723900" cy="628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/>
              <a:t>1</a:t>
            </a:r>
            <a:endParaRPr lang="zh-CN" altLang="en-US" sz="3600" dirty="0"/>
          </a:p>
        </p:txBody>
      </p:sp>
      <p:sp>
        <p:nvSpPr>
          <p:cNvPr id="5" name="等腰三角形 4"/>
          <p:cNvSpPr/>
          <p:nvPr/>
        </p:nvSpPr>
        <p:spPr>
          <a:xfrm>
            <a:off x="898525" y="3338513"/>
            <a:ext cx="750888" cy="592137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/>
              <a:t>2</a:t>
            </a:r>
            <a:endParaRPr lang="zh-CN" altLang="en-US" sz="3200" dirty="0"/>
          </a:p>
        </p:txBody>
      </p:sp>
      <p:sp>
        <p:nvSpPr>
          <p:cNvPr id="6" name="平行四边形 5"/>
          <p:cNvSpPr/>
          <p:nvPr/>
        </p:nvSpPr>
        <p:spPr>
          <a:xfrm>
            <a:off x="933450" y="5033963"/>
            <a:ext cx="568325" cy="519112"/>
          </a:xfrm>
          <a:prstGeom prst="parallelogram">
            <a:avLst/>
          </a:prstGeom>
          <a:solidFill>
            <a:srgbClr val="00206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/>
              <a:t>3</a:t>
            </a:r>
            <a:endParaRPr lang="zh-CN" altLang="en-US" sz="3200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图片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225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其他的污染种类</a:t>
            </a:r>
          </a:p>
        </p:txBody>
      </p:sp>
      <p:sp>
        <p:nvSpPr>
          <p:cNvPr id="2662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zh-CN" altLang="en-US" smtClean="0"/>
              <a:t>          放射性核素：是由核武器试验、核工业和核动力设施释放出来的人工放射性物质，主要是锶</a:t>
            </a:r>
            <a:r>
              <a:rPr lang="en-US" altLang="zh-CN" smtClean="0"/>
              <a:t>—90</a:t>
            </a:r>
            <a:r>
              <a:rPr lang="zh-CN" altLang="en-US" smtClean="0"/>
              <a:t>、铯</a:t>
            </a:r>
            <a:r>
              <a:rPr lang="en-US" altLang="zh-CN" smtClean="0"/>
              <a:t>—137</a:t>
            </a:r>
            <a:r>
              <a:rPr lang="zh-CN" altLang="en-US" smtClean="0"/>
              <a:t>等半衰期为</a:t>
            </a:r>
            <a:r>
              <a:rPr lang="en-US" altLang="zh-CN" smtClean="0"/>
              <a:t>30</a:t>
            </a:r>
            <a:r>
              <a:rPr lang="zh-CN" altLang="en-US" smtClean="0"/>
              <a:t>年左右的同位素。</a:t>
            </a:r>
            <a:endParaRPr lang="en-US" altLang="zh-CN" smtClean="0"/>
          </a:p>
          <a:p>
            <a:pPr marL="0" indent="0" eaLnBrk="1" hangingPunct="1">
              <a:buFont typeface="Arial" charset="0"/>
              <a:buNone/>
            </a:pPr>
            <a:r>
              <a:rPr lang="zh-CN" altLang="en-US" smtClean="0"/>
              <a:t>          固体废物主要是工业和城市垃圾、船舶废弃物、工程渣土和疏浚物等。据估计，全世界每年产生各类固体废弃物约百亿吨，</a:t>
            </a:r>
            <a:endParaRPr lang="en-US" altLang="zh-CN" smtClean="0"/>
          </a:p>
          <a:p>
            <a:pPr marL="0" indent="0" eaLnBrk="1" hangingPunct="1">
              <a:buFont typeface="Arial" charset="0"/>
              <a:buNone/>
            </a:pPr>
            <a:r>
              <a:rPr lang="zh-CN" altLang="en-US" smtClean="0">
                <a:solidFill>
                  <a:srgbClr val="FF0000"/>
                </a:solidFill>
              </a:rPr>
              <a:t>石油污染                    重金属导致的死亡          农药的倾倒导致的死亡</a:t>
            </a:r>
          </a:p>
        </p:txBody>
      </p:sp>
      <p:sp>
        <p:nvSpPr>
          <p:cNvPr id="4" name="梯形 3"/>
          <p:cNvSpPr/>
          <p:nvPr/>
        </p:nvSpPr>
        <p:spPr>
          <a:xfrm>
            <a:off x="1016000" y="1690688"/>
            <a:ext cx="614363" cy="576262"/>
          </a:xfrm>
          <a:prstGeom prst="trapezoi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/>
              <a:t>4</a:t>
            </a:r>
            <a:endParaRPr lang="zh-CN" altLang="en-US" sz="3200" dirty="0"/>
          </a:p>
        </p:txBody>
      </p:sp>
      <p:sp>
        <p:nvSpPr>
          <p:cNvPr id="5" name="正五边形 4"/>
          <p:cNvSpPr/>
          <p:nvPr/>
        </p:nvSpPr>
        <p:spPr>
          <a:xfrm>
            <a:off x="1042988" y="3016250"/>
            <a:ext cx="560387" cy="576263"/>
          </a:xfrm>
          <a:prstGeom prst="pent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/>
              <a:t>5</a:t>
            </a:r>
            <a:endParaRPr lang="zh-CN" altLang="en-US" sz="3200" dirty="0"/>
          </a:p>
        </p:txBody>
      </p:sp>
      <p:pic>
        <p:nvPicPr>
          <p:cNvPr id="26630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338" y="4492625"/>
            <a:ext cx="3159125" cy="219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图片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43338" y="4492625"/>
            <a:ext cx="2817812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图片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85025" y="4649788"/>
            <a:ext cx="2941638" cy="220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7" descr="u=4167484167,2319497901&amp;fm=21&amp;gp=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What should we do?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endParaRPr lang="zh-CN" altLang="en-US" sz="2200" smtClean="0"/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altLang="zh-CN" sz="2200" smtClean="0">
                <a:solidFill>
                  <a:srgbClr val="7F7F7F"/>
                </a:solidFill>
              </a:rPr>
              <a:t>1 </a:t>
            </a:r>
            <a:r>
              <a:rPr lang="zh-CN" altLang="en-US" sz="2200" smtClean="0">
                <a:solidFill>
                  <a:srgbClr val="7F7F7F"/>
                </a:solidFill>
              </a:rPr>
              <a:t>多用肥皂，少用洗涤剂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altLang="zh-CN" sz="2200" smtClean="0">
                <a:solidFill>
                  <a:srgbClr val="FF0000"/>
                </a:solidFill>
              </a:rPr>
              <a:t>2 </a:t>
            </a:r>
            <a:r>
              <a:rPr lang="zh-CN" altLang="en-US" sz="2200" smtClean="0">
                <a:solidFill>
                  <a:srgbClr val="FF0000"/>
                </a:solidFill>
              </a:rPr>
              <a:t>吃海鲜分“三色”，不吃受国家保护的海洋鱼类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altLang="zh-CN" sz="2200" smtClean="0">
                <a:solidFill>
                  <a:srgbClr val="92D050"/>
                </a:solidFill>
              </a:rPr>
              <a:t>3 </a:t>
            </a:r>
            <a:r>
              <a:rPr lang="zh-CN" altLang="en-US" sz="2200" smtClean="0">
                <a:solidFill>
                  <a:srgbClr val="92D050"/>
                </a:solidFill>
              </a:rPr>
              <a:t>积极参加清理海滩的义务劳动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altLang="zh-CN" sz="2200" smtClean="0">
                <a:solidFill>
                  <a:srgbClr val="00B050"/>
                </a:solidFill>
              </a:rPr>
              <a:t>4 </a:t>
            </a:r>
            <a:r>
              <a:rPr lang="zh-CN" altLang="en-US" sz="2200" smtClean="0">
                <a:solidFill>
                  <a:srgbClr val="00B050"/>
                </a:solidFill>
              </a:rPr>
              <a:t>不随意丢弃废旧电池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altLang="zh-CN" sz="2200" smtClean="0">
                <a:solidFill>
                  <a:srgbClr val="00B0F0"/>
                </a:solidFill>
              </a:rPr>
              <a:t>5 </a:t>
            </a:r>
            <a:r>
              <a:rPr lang="zh-CN" altLang="en-US" sz="2200" smtClean="0">
                <a:solidFill>
                  <a:srgbClr val="00B0F0"/>
                </a:solidFill>
              </a:rPr>
              <a:t>减少自身的二氧化碳排放量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altLang="zh-CN" sz="2200" smtClean="0">
                <a:solidFill>
                  <a:srgbClr val="7030A0"/>
                </a:solidFill>
              </a:rPr>
              <a:t>6 </a:t>
            </a:r>
            <a:r>
              <a:rPr lang="zh-CN" altLang="en-US" sz="2200" smtClean="0">
                <a:solidFill>
                  <a:srgbClr val="7030A0"/>
                </a:solidFill>
              </a:rPr>
              <a:t>提高海洋环境和资源的保护意识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altLang="zh-CN" sz="2200" smtClean="0">
                <a:solidFill>
                  <a:srgbClr val="BF9000"/>
                </a:solidFill>
              </a:rPr>
              <a:t>7 </a:t>
            </a:r>
            <a:r>
              <a:rPr lang="zh-CN" altLang="en-US" sz="2200" smtClean="0">
                <a:solidFill>
                  <a:srgbClr val="BF9000"/>
                </a:solidFill>
              </a:rPr>
              <a:t>不向海洋倾倒废弃物和污染物质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altLang="zh-CN" sz="2200" smtClean="0">
                <a:solidFill>
                  <a:srgbClr val="2D8993"/>
                </a:solidFill>
              </a:rPr>
              <a:t>8 </a:t>
            </a:r>
            <a:r>
              <a:rPr lang="zh-CN" altLang="en-US" sz="2200" smtClean="0">
                <a:solidFill>
                  <a:srgbClr val="2D8993"/>
                </a:solidFill>
              </a:rPr>
              <a:t>将生活垃圾分类，减少海洋环境污染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altLang="zh-CN" sz="2200" smtClean="0">
                <a:solidFill>
                  <a:srgbClr val="33CCCC"/>
                </a:solidFill>
              </a:rPr>
              <a:t>9 </a:t>
            </a:r>
            <a:r>
              <a:rPr lang="zh-CN" altLang="en-US" sz="2200" smtClean="0">
                <a:solidFill>
                  <a:srgbClr val="33CCCC"/>
                </a:solidFill>
              </a:rPr>
              <a:t>及时举报破坏海洋环境和生态的行为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altLang="zh-CN" sz="2200" smtClean="0">
                <a:solidFill>
                  <a:srgbClr val="FF00FF"/>
                </a:solidFill>
              </a:rPr>
              <a:t>10 </a:t>
            </a:r>
            <a:r>
              <a:rPr lang="zh-CN" altLang="en-US" sz="2200" smtClean="0">
                <a:solidFill>
                  <a:srgbClr val="FF00FF"/>
                </a:solidFill>
              </a:rPr>
              <a:t>不捕捞和食用国家保护海洋生物</a:t>
            </a:r>
          </a:p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en-US" altLang="zh-CN" sz="2200" smtClean="0">
                <a:solidFill>
                  <a:srgbClr val="00FF00"/>
                </a:solidFill>
              </a:rPr>
              <a:t>11 </a:t>
            </a:r>
            <a:r>
              <a:rPr lang="zh-CN" altLang="en-US" sz="2200" smtClean="0">
                <a:solidFill>
                  <a:srgbClr val="00FF00"/>
                </a:solidFill>
              </a:rPr>
              <a:t>做海洋保护志愿者，向家人、亲戚和朋友宣传保护海洋</a:t>
            </a:r>
          </a:p>
          <a:p>
            <a:pPr marL="0" indent="0" eaLnBrk="1" hangingPunct="1">
              <a:lnSpc>
                <a:spcPct val="70000"/>
              </a:lnSpc>
            </a:pPr>
            <a:endParaRPr lang="zh-CN" altLang="en-US" sz="2200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图片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altLang="zh-CN" sz="9600" smtClean="0"/>
              <a:t>        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zh-CN" sz="9600" smtClean="0"/>
              <a:t>       </a:t>
            </a:r>
            <a:r>
              <a:rPr lang="en-US" altLang="zh-CN" sz="9600" smtClean="0">
                <a:solidFill>
                  <a:srgbClr val="7030A0"/>
                </a:solidFill>
              </a:rPr>
              <a:t>Thank you</a:t>
            </a:r>
            <a:endParaRPr lang="zh-CN" altLang="en-US" sz="960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u=2326003088,3946791269&amp;fm=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9697" name="Rectang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作品的立意</a:t>
            </a:r>
          </a:p>
        </p:txBody>
      </p:sp>
      <p:sp>
        <p:nvSpPr>
          <p:cNvPr id="29698" name="Rectangle 1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zh-CN" altLang="en-US" smtClean="0"/>
              <a:t>             由于人类的肆意开采，导致人类的可利用资源消失殆尽了，现在人类的目光全部集中到“蓝色国土”</a:t>
            </a:r>
            <a:r>
              <a:rPr lang="en-US" altLang="zh-CN" smtClean="0"/>
              <a:t>---</a:t>
            </a:r>
            <a:r>
              <a:rPr lang="zh-CN" altLang="en-US" smtClean="0"/>
              <a:t>海洋。因为在资源方面它还属于一块处女地，开发程度不如陆地，并且其广袤的海域也藏有足够的资源，所以这个世纪的人类之争，必将是海洋。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zh-CN" altLang="en-US" smtClean="0"/>
              <a:t>            同时我们在开发海洋的时候要注意保护好海洋资源，在开发的同时更要保护好他，比如要保护海洋的动植物，减少环境 污染等。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zh-CN" altLang="en-US" smtClean="0"/>
              <a:t>                                                                                     学号</a:t>
            </a:r>
            <a:r>
              <a:rPr lang="en-US" altLang="zh-CN" smtClean="0"/>
              <a:t>:201210111237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zh-CN" smtClean="0"/>
              <a:t>                                                                                     </a:t>
            </a:r>
            <a:r>
              <a:rPr lang="zh-CN" altLang="en-US" smtClean="0"/>
              <a:t>姓名：陈廷凯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zh-CN" altLang="en-US" smtClean="0"/>
              <a:t>                                                                                     电话：</a:t>
            </a:r>
            <a:r>
              <a:rPr lang="en-US" altLang="zh-CN" smtClean="0"/>
              <a:t>187-2131-7113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zh-CN" altLang="en-US" smtClean="0"/>
          </a:p>
          <a:p>
            <a:pPr>
              <a:lnSpc>
                <a:spcPct val="80000"/>
              </a:lnSpc>
              <a:buFont typeface="Arial" charset="0"/>
              <a:buNone/>
            </a:pPr>
            <a:endParaRPr lang="zh-C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1655</Words>
  <Application>Microsoft Office PowerPoint</Application>
  <PresentationFormat>自定义</PresentationFormat>
  <Paragraphs>72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演示文稿设计模板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Arial</vt:lpstr>
      <vt:lpstr>宋体</vt:lpstr>
      <vt:lpstr>Calibri Light</vt:lpstr>
      <vt:lpstr>Calibri</vt:lpstr>
      <vt:lpstr>Microsoft New Tai Lue</vt:lpstr>
      <vt:lpstr>Office 主题</vt:lpstr>
      <vt:lpstr>幻灯片 1</vt:lpstr>
      <vt:lpstr>定义：</vt:lpstr>
      <vt:lpstr>海洋生物的分类</vt:lpstr>
      <vt:lpstr>海洋动物</vt:lpstr>
      <vt:lpstr>最大的食肉鱼 </vt:lpstr>
      <vt:lpstr>最名贵的海贝 </vt:lpstr>
      <vt:lpstr>游泳最快的海洋动物—箭鱼 </vt:lpstr>
      <vt:lpstr>海洋植物</vt:lpstr>
      <vt:lpstr>海洋植物的分类</vt:lpstr>
      <vt:lpstr>海洋微生物</vt:lpstr>
      <vt:lpstr> 海洋病毒  </vt:lpstr>
      <vt:lpstr>海洋污染  </vt:lpstr>
      <vt:lpstr>海洋污染的种类</vt:lpstr>
      <vt:lpstr>其他的污染种类</vt:lpstr>
      <vt:lpstr>What should we do?</vt:lpstr>
      <vt:lpstr>幻灯片 16</vt:lpstr>
      <vt:lpstr>作品的立意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chentingkai</dc:creator>
  <cp:lastModifiedBy>用户</cp:lastModifiedBy>
  <cp:revision>23</cp:revision>
  <dcterms:created xsi:type="dcterms:W3CDTF">2014-05-22T13:52:56Z</dcterms:created>
  <dcterms:modified xsi:type="dcterms:W3CDTF">2014-05-23T12:31:54Z</dcterms:modified>
</cp:coreProperties>
</file>